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20.jpg" ContentType="image/jpeg"/>
  <Override PartName="/ppt/media/image22.jpg" ContentType="image/jpeg"/>
  <Override PartName="/ppt/media/image24.jpg" ContentType="image/jpeg"/>
  <Override PartName="/ppt/media/image25.jpg" ContentType="image/jpeg"/>
  <Override PartName="/ppt/media/image26.jpg" ContentType="image/png"/>
  <Override PartName="/ppt/media/image27.jpg" ContentType="image/jpeg"/>
  <Override PartName="/ppt/media/image35.jpg" ContentType="image/gif"/>
  <Override PartName="/ppt/media/image54.jpg" ContentType="image/png"/>
  <Override PartName="/ppt/media/image5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69"/>
  </p:notesMasterIdLst>
  <p:sldIdLst>
    <p:sldId id="271" r:id="rId2"/>
    <p:sldId id="509" r:id="rId3"/>
    <p:sldId id="481" r:id="rId4"/>
    <p:sldId id="474" r:id="rId5"/>
    <p:sldId id="486" r:id="rId6"/>
    <p:sldId id="506" r:id="rId7"/>
    <p:sldId id="488" r:id="rId8"/>
    <p:sldId id="492" r:id="rId9"/>
    <p:sldId id="505" r:id="rId10"/>
    <p:sldId id="507" r:id="rId11"/>
    <p:sldId id="511" r:id="rId12"/>
    <p:sldId id="512" r:id="rId13"/>
    <p:sldId id="508" r:id="rId14"/>
    <p:sldId id="306" r:id="rId15"/>
    <p:sldId id="260" r:id="rId16"/>
    <p:sldId id="259" r:id="rId17"/>
    <p:sldId id="489" r:id="rId18"/>
    <p:sldId id="490" r:id="rId19"/>
    <p:sldId id="325" r:id="rId20"/>
    <p:sldId id="269" r:id="rId21"/>
    <p:sldId id="267" r:id="rId22"/>
    <p:sldId id="491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482" r:id="rId32"/>
    <p:sldId id="446" r:id="rId33"/>
    <p:sldId id="262" r:id="rId34"/>
    <p:sldId id="460" r:id="rId35"/>
    <p:sldId id="473" r:id="rId36"/>
    <p:sldId id="472" r:id="rId37"/>
    <p:sldId id="471" r:id="rId38"/>
    <p:sldId id="470" r:id="rId39"/>
    <p:sldId id="469" r:id="rId40"/>
    <p:sldId id="468" r:id="rId41"/>
    <p:sldId id="467" r:id="rId42"/>
    <p:sldId id="466" r:id="rId43"/>
    <p:sldId id="465" r:id="rId44"/>
    <p:sldId id="464" r:id="rId45"/>
    <p:sldId id="463" r:id="rId46"/>
    <p:sldId id="462" r:id="rId47"/>
    <p:sldId id="457" r:id="rId48"/>
    <p:sldId id="461" r:id="rId49"/>
    <p:sldId id="459" r:id="rId50"/>
    <p:sldId id="458" r:id="rId51"/>
    <p:sldId id="456" r:id="rId52"/>
    <p:sldId id="455" r:id="rId53"/>
    <p:sldId id="272" r:id="rId54"/>
    <p:sldId id="483" r:id="rId55"/>
    <p:sldId id="484" r:id="rId56"/>
    <p:sldId id="485" r:id="rId57"/>
    <p:sldId id="479" r:id="rId58"/>
    <p:sldId id="480" r:id="rId59"/>
    <p:sldId id="435" r:id="rId60"/>
    <p:sldId id="436" r:id="rId61"/>
    <p:sldId id="330" r:id="rId62"/>
    <p:sldId id="337" r:id="rId63"/>
    <p:sldId id="335" r:id="rId64"/>
    <p:sldId id="336" r:id="rId65"/>
    <p:sldId id="432" r:id="rId66"/>
    <p:sldId id="475" r:id="rId67"/>
    <p:sldId id="477" r:id="rId6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9933FF"/>
    <a:srgbClr val="9900FF"/>
    <a:srgbClr val="FF3399"/>
    <a:srgbClr val="FF6699"/>
    <a:srgbClr val="FFFFFF"/>
    <a:srgbClr val="3399FF"/>
    <a:srgbClr val="66FF33"/>
    <a:srgbClr val="FF33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8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102150039152543"/>
          <c:y val="4.4076406290308907E-2"/>
          <c:w val="0.73655305238362334"/>
          <c:h val="0.7516108010413659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Valeurs  en Guinee $   </c:v>
                </c:pt>
              </c:strCache>
            </c:strRef>
          </c:tx>
          <c:spPr>
            <a:ln w="28575" cap="rnd">
              <a:solidFill>
                <a:srgbClr val="0061FF"/>
              </a:solidFill>
              <a:round/>
            </a:ln>
            <a:effectLst>
              <a:outerShdw blurRad="190500" dist="76200" dir="5400000" algn="t" rotWithShape="0">
                <a:srgbClr val="0061FF"/>
              </a:outerShdw>
            </a:effectLst>
          </c:spPr>
          <c:marker>
            <c:symbol val="none"/>
          </c:marker>
          <c:cat>
            <c:numRef>
              <c:f>Sheet1!$A$2:$A$18</c:f>
              <c:numCache>
                <c:formatCode>General</c:formatCode>
                <c:ptCount val="17"/>
                <c:pt idx="0">
                  <c:v>2005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</c:numCache>
            </c:numRef>
          </c:cat>
          <c:val>
            <c:numRef>
              <c:f>Sheet1!$B$2:$B$18</c:f>
              <c:numCache>
                <c:formatCode>[$$-409]#,##0</c:formatCode>
                <c:ptCount val="17"/>
                <c:pt idx="0">
                  <c:v>16060000</c:v>
                </c:pt>
                <c:pt idx="1">
                  <c:v>20650000</c:v>
                </c:pt>
                <c:pt idx="2">
                  <c:v>28980000</c:v>
                </c:pt>
                <c:pt idx="3">
                  <c:v>35570000</c:v>
                </c:pt>
                <c:pt idx="4">
                  <c:v>42670000</c:v>
                </c:pt>
                <c:pt idx="5">
                  <c:v>46690000</c:v>
                </c:pt>
                <c:pt idx="6">
                  <c:v>59990000</c:v>
                </c:pt>
                <c:pt idx="7">
                  <c:v>63620000</c:v>
                </c:pt>
                <c:pt idx="8">
                  <c:v>75343000</c:v>
                </c:pt>
                <c:pt idx="9">
                  <c:v>80239000</c:v>
                </c:pt>
                <c:pt idx="10">
                  <c:v>87129000</c:v>
                </c:pt>
                <c:pt idx="11">
                  <c:v>91314000</c:v>
                </c:pt>
                <c:pt idx="12">
                  <c:v>92318000</c:v>
                </c:pt>
                <c:pt idx="13">
                  <c:v>120530000</c:v>
                </c:pt>
                <c:pt idx="14">
                  <c:v>132243000</c:v>
                </c:pt>
                <c:pt idx="15">
                  <c:v>180250000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1FB1-488C-B94B-FC60ABFB8A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Monde en $</c:v>
                </c:pt>
              </c:strCache>
            </c:strRef>
          </c:tx>
          <c:spPr>
            <a:ln w="28575" cap="rnd">
              <a:solidFill>
                <a:srgbClr val="9900FF"/>
              </a:solidFill>
              <a:round/>
            </a:ln>
            <a:effectLst>
              <a:outerShdw blurRad="190500" dist="76200" dir="5400000" algn="t" rotWithShape="0">
                <a:srgbClr val="9900FF"/>
              </a:outerShdw>
            </a:effectLst>
          </c:spPr>
          <c:marker>
            <c:symbol val="none"/>
          </c:marker>
          <c:cat>
            <c:numRef>
              <c:f>Sheet1!$A$2:$A$18</c:f>
              <c:numCache>
                <c:formatCode>General</c:formatCode>
                <c:ptCount val="17"/>
                <c:pt idx="0">
                  <c:v>2005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</c:numCache>
            </c:numRef>
          </c:cat>
          <c:val>
            <c:numRef>
              <c:f>Sheet1!$C$2:$C$18</c:f>
              <c:numCache>
                <c:formatCode>[$$-409]#,##0</c:formatCode>
                <c:ptCount val="17"/>
                <c:pt idx="0">
                  <c:v>207668000000</c:v>
                </c:pt>
                <c:pt idx="1">
                  <c:v>292572000000</c:v>
                </c:pt>
                <c:pt idx="2">
                  <c:v>334250000000</c:v>
                </c:pt>
                <c:pt idx="3">
                  <c:v>320375000000</c:v>
                </c:pt>
                <c:pt idx="4">
                  <c:v>336858000000</c:v>
                </c:pt>
                <c:pt idx="5">
                  <c:v>390454000000</c:v>
                </c:pt>
                <c:pt idx="6">
                  <c:v>413531000000</c:v>
                </c:pt>
                <c:pt idx="7">
                  <c:v>445712000000</c:v>
                </c:pt>
                <c:pt idx="8">
                  <c:v>535214000000</c:v>
                </c:pt>
                <c:pt idx="9">
                  <c:v>512201000000</c:v>
                </c:pt>
                <c:pt idx="10">
                  <c:v>510213000000</c:v>
                </c:pt>
                <c:pt idx="11">
                  <c:v>539545000000</c:v>
                </c:pt>
                <c:pt idx="12">
                  <c:v>590673000000</c:v>
                </c:pt>
                <c:pt idx="13">
                  <c:v>597653000000</c:v>
                </c:pt>
                <c:pt idx="14">
                  <c:v>609529000000</c:v>
                </c:pt>
                <c:pt idx="15">
                  <c:v>756546000000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1FB1-488C-B94B-FC60ABFB8A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5612096"/>
        <c:axId val="535615424"/>
      </c:lineChart>
      <c:catAx>
        <c:axId val="53561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fr-FR"/>
          </a:p>
        </c:txPr>
        <c:crossAx val="535615424"/>
        <c:crosses val="autoZero"/>
        <c:auto val="1"/>
        <c:lblAlgn val="ctr"/>
        <c:lblOffset val="100"/>
        <c:noMultiLvlLbl val="0"/>
      </c:catAx>
      <c:valAx>
        <c:axId val="535615424"/>
        <c:scaling>
          <c:orientation val="minMax"/>
        </c:scaling>
        <c:delete val="0"/>
        <c:axPos val="l"/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fr-FR"/>
          </a:p>
        </c:txPr>
        <c:crossAx val="535612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095604281862443"/>
          <c:y val="2.0566911761930463E-2"/>
          <c:w val="0.76134343374657409"/>
          <c:h val="0.863142279887682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Valeurs  en Guinee $   </c:v>
                </c:pt>
              </c:strCache>
            </c:strRef>
          </c:tx>
          <c:spPr>
            <a:solidFill>
              <a:srgbClr val="FF0F7B"/>
            </a:solidFill>
            <a:ln>
              <a:noFill/>
            </a:ln>
            <a:effectLst>
              <a:outerShdw blurRad="152400" dist="38100" dir="2700000" algn="tl" rotWithShape="0">
                <a:srgbClr val="FF0F7B"/>
              </a:outerShdw>
            </a:effectLst>
          </c:spPr>
          <c:invertIfNegative val="0"/>
          <c:cat>
            <c:numRef>
              <c:f>Sheet1!$A$2:$A$17</c:f>
              <c:numCache>
                <c:formatCode>General</c:formatCode>
                <c:ptCount val="16"/>
                <c:pt idx="0">
                  <c:v>2005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</c:numCache>
            </c:numRef>
          </c:cat>
          <c:val>
            <c:numRef>
              <c:f>Sheet1!$B$2:$B$17</c:f>
              <c:numCache>
                <c:formatCode>[$$-409]#,##0</c:formatCode>
                <c:ptCount val="16"/>
                <c:pt idx="0">
                  <c:v>16060000</c:v>
                </c:pt>
                <c:pt idx="1">
                  <c:v>20650000</c:v>
                </c:pt>
                <c:pt idx="2">
                  <c:v>28980000</c:v>
                </c:pt>
                <c:pt idx="3">
                  <c:v>35570000</c:v>
                </c:pt>
                <c:pt idx="4">
                  <c:v>42670000</c:v>
                </c:pt>
                <c:pt idx="5">
                  <c:v>46690000</c:v>
                </c:pt>
                <c:pt idx="6">
                  <c:v>55990000</c:v>
                </c:pt>
                <c:pt idx="7">
                  <c:v>63620000</c:v>
                </c:pt>
                <c:pt idx="8">
                  <c:v>72343000</c:v>
                </c:pt>
                <c:pt idx="9">
                  <c:v>79239000</c:v>
                </c:pt>
                <c:pt idx="10">
                  <c:v>85129000</c:v>
                </c:pt>
                <c:pt idx="11">
                  <c:v>93314000</c:v>
                </c:pt>
                <c:pt idx="12">
                  <c:v>100318000</c:v>
                </c:pt>
                <c:pt idx="13">
                  <c:v>112530000</c:v>
                </c:pt>
                <c:pt idx="14">
                  <c:v>120243000</c:v>
                </c:pt>
                <c:pt idx="15">
                  <c:v>138250000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0-4442-A907-1198454262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19221888"/>
        <c:axId val="819228960"/>
      </c:barChart>
      <c:catAx>
        <c:axId val="819221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fr-FR"/>
          </a:p>
        </c:txPr>
        <c:crossAx val="819228960"/>
        <c:crosses val="autoZero"/>
        <c:auto val="1"/>
        <c:lblAlgn val="ctr"/>
        <c:lblOffset val="100"/>
        <c:noMultiLvlLbl val="0"/>
      </c:catAx>
      <c:valAx>
        <c:axId val="819228960"/>
        <c:scaling>
          <c:orientation val="minMax"/>
        </c:scaling>
        <c:delete val="0"/>
        <c:axPos val="l"/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fr-FR"/>
          </a:p>
        </c:txPr>
        <c:crossAx val="819221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655045401494993"/>
          <c:y val="0.9458670370775788"/>
          <c:w val="0.36719076242072041"/>
          <c:h val="5.41329629224213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" panose="00000500000000000000" pitchFamily="2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129A4-13CA-454A-9701-F815788E5EF5}" type="datetimeFigureOut">
              <a:rPr lang="fr-FR" smtClean="0"/>
              <a:t>12/03/2023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7636F-6104-4102-B210-99710D0718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412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8D69-E8C6-41F4-B320-1C8C485B6F43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594117" cy="3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4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C8CD-C26B-4098-BB10-9DDAEE5B9BC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88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9226-37CB-426E-B289-8E25D3475401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0947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2669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2987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2995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886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2896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3414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963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788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315D5-587C-4700-832D-CB7F8BC01C0F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5792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9385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552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680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9691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9871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4173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747DC-6B14-4AFB-A709-02A30F487EAE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594120" cy="36512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719250" y="6412949"/>
            <a:ext cx="472751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719249" y="6458988"/>
            <a:ext cx="454091" cy="365125"/>
          </a:xfrm>
        </p:spPr>
        <p:txBody>
          <a:bodyPr/>
          <a:lstStyle>
            <a:lvl1pPr algn="ctr">
              <a:defRPr sz="1200" b="1">
                <a:solidFill>
                  <a:schemeClr val="bg1"/>
                </a:solidFill>
              </a:defRPr>
            </a:lvl1pPr>
          </a:lstStyle>
          <a:p>
            <a:fld id="{D2B4BBCC-EA5B-4A7E-8C0A-AC47B4F5C80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171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68B3C-FDDD-4703-9E79-D68F45540A20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33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3683-9D2E-4B48-953F-B9784A5AAE78}" type="datetime1">
              <a:rPr lang="fr-FR" smtClean="0"/>
              <a:t>12/03/2023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52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B7BBE-AECC-41F0-893A-7D2E8C089F5C}" type="datetime1">
              <a:rPr lang="fr-FR" smtClean="0"/>
              <a:t>12/03/2023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320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F0B9E-0863-404B-A3E2-D58EA83ACDC5}" type="datetime1">
              <a:rPr lang="fr-FR" smtClean="0"/>
              <a:t>12/03/2023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38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B2EC-1B5B-4386-8796-A1B046544C15}" type="datetime1">
              <a:rPr lang="fr-FR" smtClean="0"/>
              <a:t>12/03/2023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83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D984E-D9C5-44AD-BE15-3CF05681CFD8}" type="datetime1">
              <a:rPr lang="fr-FR" smtClean="0"/>
              <a:t>12/03/2023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850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76FF9-AD78-4ED2-8C79-DDAF60FCAAD4}" type="datetime1">
              <a:rPr lang="fr-FR" smtClean="0"/>
              <a:t>12/03/2023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6129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315D5-587C-4700-832D-CB7F8BC01C0F}" type="datetime1">
              <a:rPr lang="fr-FR" smtClean="0"/>
              <a:t>12/03/2023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BCC-EA5B-4A7E-8C0A-AC47B4F5C8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51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70" r:id="rId13"/>
    <p:sldLayoutId id="2147483871" r:id="rId14"/>
    <p:sldLayoutId id="2147483874" r:id="rId15"/>
    <p:sldLayoutId id="2147483875" r:id="rId16"/>
    <p:sldLayoutId id="2147483876" r:id="rId17"/>
    <p:sldLayoutId id="2147483877" r:id="rId18"/>
    <p:sldLayoutId id="2147483878" r:id="rId19"/>
    <p:sldLayoutId id="2147483879" r:id="rId20"/>
    <p:sldLayoutId id="2147483880" r:id="rId21"/>
    <p:sldLayoutId id="2147483888" r:id="rId22"/>
    <p:sldLayoutId id="2147483660" r:id="rId23"/>
    <p:sldLayoutId id="2147483661" r:id="rId24"/>
    <p:sldLayoutId id="2147483662" r:id="rId25"/>
    <p:sldLayoutId id="2147483663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usherbrooke.ca/politique-applique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1.jpe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jpeg"/><Relationship Id="rId5" Type="http://schemas.openxmlformats.org/officeDocument/2006/relationships/image" Target="../media/image42.jpeg"/><Relationship Id="rId4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1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.jpeg"/><Relationship Id="rId5" Type="http://schemas.openxmlformats.org/officeDocument/2006/relationships/image" Target="../media/image40.jpe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4.png"/><Relationship Id="rId7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jpe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44.png"/><Relationship Id="rId7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1.jpeg"/><Relationship Id="rId4" Type="http://schemas.openxmlformats.org/officeDocument/2006/relationships/image" Target="../media/image46.png"/><Relationship Id="rId9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11" Type="http://schemas.openxmlformats.org/officeDocument/2006/relationships/image" Target="../media/image41.jpeg"/><Relationship Id="rId5" Type="http://schemas.openxmlformats.org/officeDocument/2006/relationships/image" Target="../media/image45.png"/><Relationship Id="rId10" Type="http://schemas.openxmlformats.org/officeDocument/2006/relationships/image" Target="../media/image42.jpeg"/><Relationship Id="rId4" Type="http://schemas.openxmlformats.org/officeDocument/2006/relationships/image" Target="../media/image46.png"/><Relationship Id="rId9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4.png"/><Relationship Id="rId3" Type="http://schemas.openxmlformats.org/officeDocument/2006/relationships/image" Target="../media/image44.png"/><Relationship Id="rId7" Type="http://schemas.openxmlformats.org/officeDocument/2006/relationships/image" Target="../media/image49.png"/><Relationship Id="rId12" Type="http://schemas.openxmlformats.org/officeDocument/2006/relationships/image" Target="../media/image41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png"/><Relationship Id="rId11" Type="http://schemas.openxmlformats.org/officeDocument/2006/relationships/image" Target="../media/image42.jpeg"/><Relationship Id="rId5" Type="http://schemas.openxmlformats.org/officeDocument/2006/relationships/image" Target="../media/image45.png"/><Relationship Id="rId10" Type="http://schemas.openxmlformats.org/officeDocument/2006/relationships/image" Target="../media/image40.jpeg"/><Relationship Id="rId4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1.jpe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40.jpe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1.jpe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40.jpe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2.jpe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41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0.jpe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5" Type="http://schemas.openxmlformats.org/officeDocument/2006/relationships/image" Target="../media/image41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7.png"/><Relationship Id="rId2" Type="http://schemas.openxmlformats.org/officeDocument/2006/relationships/image" Target="../media/image43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5" Type="http://schemas.openxmlformats.org/officeDocument/2006/relationships/image" Target="../media/image42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7.png"/><Relationship Id="rId17" Type="http://schemas.openxmlformats.org/officeDocument/2006/relationships/image" Target="../media/image55.jpeg"/><Relationship Id="rId2" Type="http://schemas.openxmlformats.org/officeDocument/2006/relationships/image" Target="../media/image43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5" Type="http://schemas.openxmlformats.org/officeDocument/2006/relationships/image" Target="../media/image42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40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g"/><Relationship Id="rId18" Type="http://schemas.openxmlformats.org/officeDocument/2006/relationships/image" Target="../media/image56.pn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12" Type="http://schemas.openxmlformats.org/officeDocument/2006/relationships/image" Target="../media/image47.png"/><Relationship Id="rId17" Type="http://schemas.openxmlformats.org/officeDocument/2006/relationships/image" Target="../media/image55.jpeg"/><Relationship Id="rId2" Type="http://schemas.openxmlformats.org/officeDocument/2006/relationships/image" Target="../media/image43.jpe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5" Type="http://schemas.openxmlformats.org/officeDocument/2006/relationships/image" Target="../media/image42.jpe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Relationship Id="rId14" Type="http://schemas.openxmlformats.org/officeDocument/2006/relationships/image" Target="../media/image4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Visio_Drawing2.vsdx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Relationship Id="rId6" Type="http://schemas.openxmlformats.org/officeDocument/2006/relationships/slide" Target="slide6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.xml"/><Relationship Id="rId6" Type="http://schemas.openxmlformats.org/officeDocument/2006/relationships/slide" Target="slide64.xml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460439" y="1438068"/>
            <a:ext cx="11416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BIENVENUE A MA SOUTENANCE</a:t>
            </a:r>
            <a:endParaRPr lang="lt-LT" sz="44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2906608-4C9F-4543-9C2E-6B32CEE28E63}"/>
              </a:ext>
            </a:extLst>
          </p:cNvPr>
          <p:cNvSpPr txBox="1"/>
          <p:nvPr/>
        </p:nvSpPr>
        <p:spPr>
          <a:xfrm>
            <a:off x="231820" y="3305858"/>
            <a:ext cx="116415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“</a:t>
            </a:r>
            <a:r>
              <a:rPr 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Development d’un systeme de gestion intelligent</a:t>
            </a:r>
          </a:p>
          <a:p>
            <a:pPr algn="ctr"/>
            <a:r>
              <a:rPr 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fr-FR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et complet des </a:t>
            </a:r>
            <a:r>
              <a:rPr lang="en-US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points de vente </a:t>
            </a:r>
            <a:r>
              <a:rPr lang="fr-FR" sz="2800" spc="30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en guinée</a:t>
            </a:r>
            <a:r>
              <a:rPr lang="en-US" sz="4000" spc="30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”</a:t>
            </a:r>
            <a:endParaRPr lang="lt-LT" sz="2800" spc="3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2906608-4C9F-4543-9C2E-6B32CEE28E63}"/>
              </a:ext>
            </a:extLst>
          </p:cNvPr>
          <p:cNvSpPr txBox="1"/>
          <p:nvPr/>
        </p:nvSpPr>
        <p:spPr>
          <a:xfrm>
            <a:off x="1688899" y="5119351"/>
            <a:ext cx="881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Présenté par : </a:t>
            </a:r>
            <a:r>
              <a:rPr lang="fr-FR" sz="32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rPr>
              <a:t>Alpha Amadou Diallo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14F6C3CA-2A28-1669-D513-14F56D10E7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718" y="26322"/>
            <a:ext cx="1450576" cy="158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F17F19A1-10A9-8083-87B8-19C2CF0893AC}"/>
              </a:ext>
            </a:extLst>
          </p:cNvPr>
          <p:cNvSpPr txBox="1"/>
          <p:nvPr/>
        </p:nvSpPr>
        <p:spPr>
          <a:xfrm>
            <a:off x="1841299" y="-115620"/>
            <a:ext cx="8814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3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Republique de Guin</a:t>
            </a:r>
            <a:r>
              <a:rPr lang="fr-FR" sz="3200" spc="3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en-US" sz="3200" spc="3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lt-LT" sz="3200" spc="3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C0332789-A8CB-1271-EB95-0F6B95136CF1}"/>
              </a:ext>
            </a:extLst>
          </p:cNvPr>
          <p:cNvSpPr txBox="1"/>
          <p:nvPr/>
        </p:nvSpPr>
        <p:spPr>
          <a:xfrm>
            <a:off x="1800514" y="319596"/>
            <a:ext cx="8814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pc="300" dirty="0">
                <a:solidFill>
                  <a:srgbClr val="FF0000"/>
                </a:solidFill>
              </a:rPr>
              <a:t>Travail</a:t>
            </a:r>
            <a:r>
              <a:rPr lang="en-US" sz="1400" spc="300" dirty="0">
                <a:solidFill>
                  <a:srgbClr val="FFFF00"/>
                </a:solidFill>
              </a:rPr>
              <a:t>-Justice-</a:t>
            </a:r>
            <a:r>
              <a:rPr lang="en-US" sz="1400" spc="300" dirty="0" err="1">
                <a:solidFill>
                  <a:srgbClr val="00B050"/>
                </a:solidFill>
              </a:rPr>
              <a:t>Solidarit</a:t>
            </a:r>
            <a:r>
              <a:rPr lang="fr-FR" sz="1400" spc="300" dirty="0">
                <a:solidFill>
                  <a:srgbClr val="00B050"/>
                </a:solidFill>
              </a:rPr>
              <a:t>é</a:t>
            </a:r>
            <a:endParaRPr lang="lt-LT" sz="1400" spc="300" dirty="0">
              <a:solidFill>
                <a:srgbClr val="00B050"/>
              </a:solidFill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321EAD6-7888-D429-80A8-9EB2D2D9ABD9}"/>
              </a:ext>
            </a:extLst>
          </p:cNvPr>
          <p:cNvSpPr txBox="1"/>
          <p:nvPr/>
        </p:nvSpPr>
        <p:spPr>
          <a:xfrm>
            <a:off x="2887536" y="2800136"/>
            <a:ext cx="641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fr-FR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</a:t>
            </a:r>
            <a:r>
              <a:rPr lang="en-US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fr-FR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lt-LT" sz="3600" b="1" spc="3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237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3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CA1761-6446-B19F-C628-8928DEF31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" y="-45720"/>
            <a:ext cx="12154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CA1761-6446-B19F-C628-8928DEF3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 b="13388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0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DE9273-63D6-0799-7F4A-1F87FA10D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501"/>
            <a:ext cx="12192000" cy="59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5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09A95E-54C9-BB91-F123-71D34F0D4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00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>
                <a:latin typeface="Montserrat" panose="00000500000000000000"/>
              </a:rPr>
              <a:pPr/>
              <a:t>14</a:t>
            </a:fld>
            <a:endParaRPr lang="fr-FR" dirty="0">
              <a:latin typeface="Montserrat" panose="00000500000000000000"/>
            </a:endParaRPr>
          </a:p>
        </p:txBody>
      </p:sp>
      <p:sp>
        <p:nvSpPr>
          <p:cNvPr id="5" name="Espace réservé du texte 1"/>
          <p:cNvSpPr txBox="1">
            <a:spLocks/>
          </p:cNvSpPr>
          <p:nvPr/>
        </p:nvSpPr>
        <p:spPr>
          <a:xfrm>
            <a:off x="1250770" y="1102466"/>
            <a:ext cx="10494607" cy="10773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Comment améliorer l'efficacité de la gestion des points de vente en Guinée grâce à l'utilisation d'un système automatisé, tout en tenant compte des spécificités locales et des contraintes technologiques et économiques du pays 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719250" y="6412949"/>
            <a:ext cx="472750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anose="00000500000000000000"/>
              </a:rPr>
              <a:t>6</a:t>
            </a:r>
          </a:p>
        </p:txBody>
      </p:sp>
      <p:sp>
        <p:nvSpPr>
          <p:cNvPr id="69" name="TextBox 28">
            <a:extLst>
              <a:ext uri="{FF2B5EF4-FFF2-40B4-BE49-F238E27FC236}">
                <a16:creationId xmlns:a16="http://schemas.microsoft.com/office/drawing/2014/main" id="{30C1F53D-44CA-485B-8090-E897F025E1E6}"/>
              </a:ext>
            </a:extLst>
          </p:cNvPr>
          <p:cNvSpPr txBox="1"/>
          <p:nvPr/>
        </p:nvSpPr>
        <p:spPr>
          <a:xfrm>
            <a:off x="1396000" y="3255101"/>
            <a:ext cx="7475283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La faible adoption des technologies numériques 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428CB674-B18C-40C7-A85D-79AE86BB3B34}"/>
              </a:ext>
            </a:extLst>
          </p:cNvPr>
          <p:cNvSpPr txBox="1"/>
          <p:nvPr/>
        </p:nvSpPr>
        <p:spPr>
          <a:xfrm>
            <a:off x="1396001" y="3788568"/>
            <a:ext cx="8004538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La faible utilisation du digital 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995058C0-E5FE-4D00-B294-DA5834F50F7F}"/>
              </a:ext>
            </a:extLst>
          </p:cNvPr>
          <p:cNvSpPr txBox="1"/>
          <p:nvPr/>
        </p:nvSpPr>
        <p:spPr>
          <a:xfrm>
            <a:off x="1396001" y="4866441"/>
            <a:ext cx="8875389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L’</a:t>
            </a:r>
            <a:r>
              <a:rPr lang="fr-FR" sz="2400" dirty="0" err="1"/>
              <a:t>inaccessibilite</a:t>
            </a:r>
            <a:r>
              <a:rPr lang="fr-FR" sz="2400" dirty="0"/>
              <a:t> de l’internet a tout point 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4919BAD7-D112-47CC-856B-7A7FE9B02783}"/>
              </a:ext>
            </a:extLst>
          </p:cNvPr>
          <p:cNvSpPr txBox="1"/>
          <p:nvPr/>
        </p:nvSpPr>
        <p:spPr>
          <a:xfrm>
            <a:off x="1396001" y="4364182"/>
            <a:ext cx="9735729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La faible confiance a l’intelligence artificielle 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60E19374-6408-4ED4-ACF1-CC8EB456AA95}"/>
              </a:ext>
            </a:extLst>
          </p:cNvPr>
          <p:cNvSpPr txBox="1"/>
          <p:nvPr/>
        </p:nvSpPr>
        <p:spPr>
          <a:xfrm>
            <a:off x="1396002" y="5388969"/>
            <a:ext cx="9735728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La difficulté des logiciels de gestion existants 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9" name="TextBox 28">
            <a:extLst>
              <a:ext uri="{FF2B5EF4-FFF2-40B4-BE49-F238E27FC236}">
                <a16:creationId xmlns:a16="http://schemas.microsoft.com/office/drawing/2014/main" id="{E9D1C85E-F878-4923-891F-6B15F5CA6523}"/>
              </a:ext>
            </a:extLst>
          </p:cNvPr>
          <p:cNvSpPr txBox="1"/>
          <p:nvPr/>
        </p:nvSpPr>
        <p:spPr>
          <a:xfrm>
            <a:off x="1396000" y="5922436"/>
            <a:ext cx="11062651" cy="394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400" dirty="0"/>
              <a:t>La faible culture de l'e-commerce </a:t>
            </a:r>
            <a:endParaRPr lang="lt-LT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1B7BC46C-3C77-4932-BCD0-F975B1BD1BFA}"/>
              </a:ext>
            </a:extLst>
          </p:cNvPr>
          <p:cNvSpPr txBox="1"/>
          <p:nvPr/>
        </p:nvSpPr>
        <p:spPr>
          <a:xfrm>
            <a:off x="4090308" y="-30339"/>
            <a:ext cx="4416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PROBLEMATIQUE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E66D53-1BC4-48F5-8F2C-8E9AFC3EEB14}"/>
              </a:ext>
            </a:extLst>
          </p:cNvPr>
          <p:cNvSpPr/>
          <p:nvPr/>
        </p:nvSpPr>
        <p:spPr>
          <a:xfrm>
            <a:off x="1246547" y="637924"/>
            <a:ext cx="3569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/>
                <a:cs typeface="Times New Roman" panose="02020603050405020304" pitchFamily="18" charset="0"/>
              </a:rPr>
              <a:t>Problématique Générale  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F060E3-B94A-4D12-BA8D-417000541C72}"/>
              </a:ext>
            </a:extLst>
          </p:cNvPr>
          <p:cNvSpPr/>
          <p:nvPr/>
        </p:nvSpPr>
        <p:spPr>
          <a:xfrm>
            <a:off x="1219945" y="2175768"/>
            <a:ext cx="3795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/>
                <a:cs typeface="Times New Roman" panose="02020603050405020304" pitchFamily="18" charset="0"/>
              </a:rPr>
              <a:t>Problématiques Spécifiques 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/>
            </a:endParaRPr>
          </a:p>
        </p:txBody>
      </p:sp>
      <p:sp>
        <p:nvSpPr>
          <p:cNvPr id="2" name="TextBox 28">
            <a:extLst>
              <a:ext uri="{FF2B5EF4-FFF2-40B4-BE49-F238E27FC236}">
                <a16:creationId xmlns:a16="http://schemas.microsoft.com/office/drawing/2014/main" id="{B6AB8435-5B58-C511-B801-E7E25BA45B83}"/>
              </a:ext>
            </a:extLst>
          </p:cNvPr>
          <p:cNvSpPr txBox="1"/>
          <p:nvPr/>
        </p:nvSpPr>
        <p:spPr>
          <a:xfrm>
            <a:off x="1239476" y="2670333"/>
            <a:ext cx="10017524" cy="444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fr-FR" sz="2800" dirty="0"/>
              <a:t>Comment emmener les commerçant a résoudre ces problèmes ?</a:t>
            </a:r>
            <a:endParaRPr lang="lt-LT" sz="2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7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/>
      <p:bldP spid="27" grpId="0"/>
      <p:bldP spid="30" grpId="0"/>
      <p:bldP spid="33" grpId="0"/>
      <p:bldP spid="36" grpId="0"/>
      <p:bldP spid="39" grpId="0"/>
      <p:bldP spid="14" grpId="0"/>
      <p:bldP spid="15" grpId="0"/>
      <p:bldP spid="16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7406643" y="159872"/>
            <a:ext cx="22208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latin typeface="Montserrat" panose="00000500000000000000"/>
              </a:rPr>
              <a:t>-13.6678</a:t>
            </a:r>
            <a:r>
              <a:rPr lang="en-US" sz="2400" b="1" baseline="30000" dirty="0">
                <a:latin typeface="Montserrat" panose="00000500000000000000"/>
              </a:rPr>
              <a:t>o </a:t>
            </a:r>
            <a:r>
              <a:rPr lang="en-US" sz="2400" b="1" dirty="0">
                <a:latin typeface="Montserrat" panose="00000500000000000000"/>
              </a:rPr>
              <a:t>W</a:t>
            </a:r>
            <a:endParaRPr lang="en-US" sz="2400" b="1" baseline="30000" dirty="0">
              <a:latin typeface="Montserrat" panose="0000050000000000000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73205" y="150446"/>
            <a:ext cx="22208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latin typeface="Montserrat" panose="00000500000000000000"/>
              </a:rPr>
              <a:t>9.5379</a:t>
            </a:r>
            <a:r>
              <a:rPr lang="en-US" sz="2400" b="1" baseline="30000" dirty="0">
                <a:latin typeface="Montserrat" panose="00000500000000000000"/>
              </a:rPr>
              <a:t>o </a:t>
            </a:r>
            <a:r>
              <a:rPr lang="en-US" sz="2400" b="1" dirty="0">
                <a:latin typeface="Montserrat" panose="00000500000000000000"/>
              </a:rPr>
              <a:t>N</a:t>
            </a:r>
            <a:endParaRPr lang="en-US" sz="2400" b="1" baseline="30000" dirty="0">
              <a:latin typeface="Montserrat" panose="00000500000000000000"/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102648" y="612111"/>
            <a:ext cx="5869558" cy="5839256"/>
            <a:chOff x="387923" y="1719005"/>
            <a:chExt cx="5623471" cy="4732362"/>
          </a:xfrm>
        </p:grpSpPr>
        <p:grpSp>
          <p:nvGrpSpPr>
            <p:cNvPr id="21" name="Groupe 20"/>
            <p:cNvGrpSpPr/>
            <p:nvPr/>
          </p:nvGrpSpPr>
          <p:grpSpPr>
            <a:xfrm>
              <a:off x="387923" y="1719005"/>
              <a:ext cx="5623471" cy="4281867"/>
              <a:chOff x="387923" y="1702676"/>
              <a:chExt cx="5623471" cy="4281867"/>
            </a:xfrm>
          </p:grpSpPr>
          <p:sp>
            <p:nvSpPr>
              <p:cNvPr id="15" name="Rectangle: Rounded Corners 13">
                <a:extLst>
                  <a:ext uri="{FF2B5EF4-FFF2-40B4-BE49-F238E27FC236}">
                    <a16:creationId xmlns:a16="http://schemas.microsoft.com/office/drawing/2014/main" id="{CD4430B3-2ED1-4899-9D6C-8C7785755574}"/>
                  </a:ext>
                </a:extLst>
              </p:cNvPr>
              <p:cNvSpPr/>
              <p:nvPr/>
            </p:nvSpPr>
            <p:spPr>
              <a:xfrm>
                <a:off x="387923" y="1702676"/>
                <a:ext cx="5623470" cy="4281867"/>
              </a:xfrm>
              <a:prstGeom prst="roundRect">
                <a:avLst>
                  <a:gd name="adj" fmla="val 5232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44500" dist="254000" dir="2700000" algn="tl" rotWithShape="0">
                  <a:srgbClr val="0061FF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t-LT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667" b="26429"/>
              <a:stretch/>
            </p:blipFill>
            <p:spPr>
              <a:xfrm>
                <a:off x="387924" y="1883483"/>
                <a:ext cx="5623470" cy="3952440"/>
              </a:xfrm>
              <a:prstGeom prst="rect">
                <a:avLst/>
              </a:prstGeom>
            </p:spPr>
          </p:pic>
        </p:grpSp>
        <p:sp>
          <p:nvSpPr>
            <p:cNvPr id="23" name="Rectangle 22"/>
            <p:cNvSpPr/>
            <p:nvPr/>
          </p:nvSpPr>
          <p:spPr>
            <a:xfrm>
              <a:off x="2288668" y="6112813"/>
              <a:ext cx="17349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6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" panose="00000500000000000000"/>
                </a:rPr>
                <a:t>Representation 2D</a:t>
              </a: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6187457" y="612111"/>
            <a:ext cx="5869559" cy="5870110"/>
            <a:chOff x="6175261" y="1724608"/>
            <a:chExt cx="5622604" cy="4726759"/>
          </a:xfrm>
        </p:grpSpPr>
        <p:grpSp>
          <p:nvGrpSpPr>
            <p:cNvPr id="22" name="Groupe 21"/>
            <p:cNvGrpSpPr/>
            <p:nvPr/>
          </p:nvGrpSpPr>
          <p:grpSpPr>
            <a:xfrm>
              <a:off x="6175261" y="1724608"/>
              <a:ext cx="5622604" cy="4281867"/>
              <a:chOff x="6175261" y="1724608"/>
              <a:chExt cx="5622604" cy="4281867"/>
            </a:xfrm>
          </p:grpSpPr>
          <p:sp>
            <p:nvSpPr>
              <p:cNvPr id="16" name="Rectangle: Rounded Corners 34">
                <a:extLst>
                  <a:ext uri="{FF2B5EF4-FFF2-40B4-BE49-F238E27FC236}">
                    <a16:creationId xmlns:a16="http://schemas.microsoft.com/office/drawing/2014/main" id="{11701105-211B-477E-B312-21D6C8D4B45C}"/>
                  </a:ext>
                </a:extLst>
              </p:cNvPr>
              <p:cNvSpPr/>
              <p:nvPr/>
            </p:nvSpPr>
            <p:spPr>
              <a:xfrm>
                <a:off x="6175263" y="1724608"/>
                <a:ext cx="5622602" cy="4281867"/>
              </a:xfrm>
              <a:prstGeom prst="roundRect">
                <a:avLst>
                  <a:gd name="adj" fmla="val 376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44500" dist="254000" dir="2700000" algn="tl" rotWithShape="0">
                  <a:srgbClr val="9900FF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t-LT"/>
              </a:p>
            </p:txBody>
          </p:sp>
          <p:pic>
            <p:nvPicPr>
              <p:cNvPr id="18" name="Image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952" b="19762"/>
              <a:stretch/>
            </p:blipFill>
            <p:spPr>
              <a:xfrm>
                <a:off x="6175261" y="1899812"/>
                <a:ext cx="5622603" cy="3952440"/>
              </a:xfrm>
              <a:prstGeom prst="rect">
                <a:avLst/>
              </a:prstGeom>
            </p:spPr>
          </p:pic>
        </p:grpSp>
        <p:sp>
          <p:nvSpPr>
            <p:cNvPr id="24" name="Rectangle 23"/>
            <p:cNvSpPr/>
            <p:nvPr/>
          </p:nvSpPr>
          <p:spPr>
            <a:xfrm>
              <a:off x="8349858" y="6112813"/>
              <a:ext cx="17349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 sz="1400" b="0" i="0" u="none" strike="noStrike" kern="1200" spc="0" baseline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1600" dirty="0">
                  <a:solidFill>
                    <a:srgbClr val="FF3399"/>
                  </a:solidFill>
                  <a:latin typeface="Montserrat" panose="00000500000000000000"/>
                </a:rPr>
                <a:t>Representation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24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CD4430B3-2ED1-4899-9D6C-8C7785755574}"/>
              </a:ext>
            </a:extLst>
          </p:cNvPr>
          <p:cNvSpPr/>
          <p:nvPr/>
        </p:nvSpPr>
        <p:spPr>
          <a:xfrm>
            <a:off x="387923" y="1358154"/>
            <a:ext cx="5623470" cy="4626390"/>
          </a:xfrm>
          <a:prstGeom prst="roundRect">
            <a:avLst>
              <a:gd name="adj" fmla="val 5232"/>
            </a:avLst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srgbClr val="0061FF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sp>
        <p:nvSpPr>
          <p:cNvPr id="8" name="Rectangle: Rounded Corners 34">
            <a:extLst>
              <a:ext uri="{FF2B5EF4-FFF2-40B4-BE49-F238E27FC236}">
                <a16:creationId xmlns:a16="http://schemas.microsoft.com/office/drawing/2014/main" id="{11701105-211B-477E-B312-21D6C8D4B45C}"/>
              </a:ext>
            </a:extLst>
          </p:cNvPr>
          <p:cNvSpPr/>
          <p:nvPr/>
        </p:nvSpPr>
        <p:spPr>
          <a:xfrm>
            <a:off x="6175263" y="1431486"/>
            <a:ext cx="5622602" cy="4574991"/>
          </a:xfrm>
          <a:prstGeom prst="roundRect">
            <a:avLst>
              <a:gd name="adj" fmla="val 3760"/>
            </a:avLst>
          </a:prstGeom>
          <a:solidFill>
            <a:schemeClr val="bg1"/>
          </a:solidFill>
          <a:ln>
            <a:noFill/>
          </a:ln>
          <a:effectLst>
            <a:outerShdw blurRad="444500" dist="254000" dir="2700000" algn="tl" rotWithShape="0">
              <a:srgbClr val="9900FF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t-LT"/>
          </a:p>
        </p:txBody>
      </p:sp>
      <p:graphicFrame>
        <p:nvGraphicFramePr>
          <p:cNvPr id="9" name="Chart 10">
            <a:extLst>
              <a:ext uri="{FF2B5EF4-FFF2-40B4-BE49-F238E27FC236}">
                <a16:creationId xmlns:a16="http://schemas.microsoft.com/office/drawing/2014/main" id="{AF7FFEEF-BAC4-4D5B-994F-B37FC2573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6136685"/>
              </p:ext>
            </p:extLst>
          </p:nvPr>
        </p:nvGraphicFramePr>
        <p:xfrm>
          <a:off x="551793" y="1431486"/>
          <a:ext cx="5446645" cy="4434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21">
            <a:extLst>
              <a:ext uri="{FF2B5EF4-FFF2-40B4-BE49-F238E27FC236}">
                <a16:creationId xmlns:a16="http://schemas.microsoft.com/office/drawing/2014/main" id="{C5F43877-ED09-48A8-A8B4-5B48483A8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7588830"/>
              </p:ext>
            </p:extLst>
          </p:nvPr>
        </p:nvGraphicFramePr>
        <p:xfrm>
          <a:off x="6386774" y="1627094"/>
          <a:ext cx="5043226" cy="4238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/>
          <p:cNvSpPr/>
          <p:nvPr/>
        </p:nvSpPr>
        <p:spPr>
          <a:xfrm>
            <a:off x="8152267" y="61020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200" b="1" dirty="0">
                <a:solidFill>
                  <a:srgbClr val="007BFF"/>
                </a:solidFill>
                <a:latin typeface="-apple-system"/>
                <a:hlinkClick r:id="rId4"/>
              </a:rPr>
              <a:t>Etude menées a l’école de politique appliquée</a:t>
            </a:r>
            <a:br>
              <a:rPr lang="fr-FR" sz="1200" dirty="0"/>
            </a:br>
            <a:r>
              <a:rPr lang="fr-FR" sz="1200" dirty="0">
                <a:solidFill>
                  <a:srgbClr val="007BFF"/>
                </a:solidFill>
                <a:latin typeface="-apple-system"/>
              </a:rPr>
              <a:t>Faculté des lettres et sciences humaines en 2021</a:t>
            </a:r>
            <a:br>
              <a:rPr lang="fr-FR" sz="1200" dirty="0"/>
            </a:br>
            <a:r>
              <a:rPr lang="fr-FR" sz="1200" dirty="0">
                <a:solidFill>
                  <a:srgbClr val="212529"/>
                </a:solidFill>
                <a:latin typeface="-apple-system"/>
              </a:rPr>
              <a:t>Université de Sherbrooke, Québec, Canada</a:t>
            </a:r>
            <a:endParaRPr lang="fr-FR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760110" y="6359917"/>
            <a:ext cx="2473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u="sng" dirty="0">
                <a:solidFill>
                  <a:srgbClr val="00B0F0"/>
                </a:solidFill>
              </a:rPr>
              <a:t>Statistiquestelecomguinee.com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2906608-4C9F-4543-9C2E-6B32CEE28E63}"/>
              </a:ext>
            </a:extLst>
          </p:cNvPr>
          <p:cNvSpPr txBox="1"/>
          <p:nvPr/>
        </p:nvSpPr>
        <p:spPr>
          <a:xfrm>
            <a:off x="8095144" y="646440"/>
            <a:ext cx="237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Guinée</a:t>
            </a:r>
            <a:endParaRPr lang="lt-LT" b="1" spc="300" dirty="0">
              <a:solidFill>
                <a:schemeClr val="accent1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62906608-4C9F-4543-9C2E-6B32CEE28E63}"/>
              </a:ext>
            </a:extLst>
          </p:cNvPr>
          <p:cNvSpPr txBox="1"/>
          <p:nvPr/>
        </p:nvSpPr>
        <p:spPr>
          <a:xfrm>
            <a:off x="2192525" y="686781"/>
            <a:ext cx="343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spc="30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Monde VS Guinée</a:t>
            </a:r>
            <a:endParaRPr lang="lt-LT" b="1" spc="300" dirty="0">
              <a:solidFill>
                <a:schemeClr val="accent1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97051" y="221558"/>
            <a:ext cx="63675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tserrat" panose="00000500000000000000"/>
              </a:rPr>
              <a:t>Evolution de L’informatique en Guin</a:t>
            </a:r>
            <a:r>
              <a:rPr lang="fr-FR" sz="1600" dirty="0">
                <a:solidFill>
                  <a:schemeClr val="bg1">
                    <a:lumMod val="65000"/>
                  </a:schemeClr>
                </a:solidFill>
                <a:latin typeface="Montserrat" panose="00000500000000000000"/>
              </a:rPr>
              <a:t>ée dans le Commerce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Montserrat" panose="0000050000000000000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6165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Graphic spid="9" grpId="0" uiExpand="1">
        <p:bldSub>
          <a:bldChart bld="series"/>
        </p:bldSub>
      </p:bldGraphic>
      <p:bldGraphic spid="10" grpId="0" uiExpand="1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9052B78-7667-D47F-7A91-D96765ECFADE}"/>
              </a:ext>
            </a:extLst>
          </p:cNvPr>
          <p:cNvGrpSpPr/>
          <p:nvPr/>
        </p:nvGrpSpPr>
        <p:grpSpPr>
          <a:xfrm>
            <a:off x="1133653" y="1286524"/>
            <a:ext cx="9626978" cy="4611523"/>
            <a:chOff x="1068338" y="1286524"/>
            <a:chExt cx="9626978" cy="4611523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0CE3848-4E20-B550-2632-4226BDFCF6B9}"/>
                </a:ext>
              </a:extLst>
            </p:cNvPr>
            <p:cNvGrpSpPr/>
            <p:nvPr/>
          </p:nvGrpSpPr>
          <p:grpSpPr>
            <a:xfrm>
              <a:off x="8354335" y="1286524"/>
              <a:ext cx="2340981" cy="4611523"/>
              <a:chOff x="6623654" y="1368744"/>
              <a:chExt cx="2133600" cy="4214948"/>
            </a:xfrm>
          </p:grpSpPr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DDF375BF-764B-6724-89EE-0CBD988D91C5}"/>
                  </a:ext>
                </a:extLst>
              </p:cNvPr>
              <p:cNvSpPr/>
              <p:nvPr/>
            </p:nvSpPr>
            <p:spPr>
              <a:xfrm>
                <a:off x="6623654" y="1368744"/>
                <a:ext cx="2133600" cy="4214948"/>
              </a:xfrm>
              <a:prstGeom prst="roundRect">
                <a:avLst>
                  <a:gd name="adj" fmla="val 14126"/>
                </a:avLst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2838BE65-7808-7DE7-E064-CE4A812AD6A2}"/>
                  </a:ext>
                </a:extLst>
              </p:cNvPr>
              <p:cNvSpPr/>
              <p:nvPr/>
            </p:nvSpPr>
            <p:spPr>
              <a:xfrm>
                <a:off x="7355863" y="1455420"/>
                <a:ext cx="649435" cy="11439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8A35FF0-5542-2A6C-C17D-17BE274D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9" t="19319" r="13605" b="23939"/>
            <a:stretch/>
          </p:blipFill>
          <p:spPr>
            <a:xfrm>
              <a:off x="1068338" y="2475411"/>
              <a:ext cx="2769327" cy="2233748"/>
            </a:xfrm>
            <a:prstGeom prst="rect">
              <a:avLst/>
            </a:prstGeom>
          </p:spPr>
        </p:pic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891508F4-7759-F39A-E610-DE1FE82C8D19}"/>
                </a:ext>
              </a:extLst>
            </p:cNvPr>
            <p:cNvCxnSpPr/>
            <p:nvPr/>
          </p:nvCxnSpPr>
          <p:spPr>
            <a:xfrm>
              <a:off x="5773783" y="2938631"/>
              <a:ext cx="0" cy="14630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A84AA45C-F0ED-7C38-C46C-651234DEA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8463" y="3592285"/>
              <a:ext cx="13106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89A5F626-3506-AF98-9F3E-26E0BAEB91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4" r="1295"/>
          <a:stretch/>
        </p:blipFill>
        <p:spPr>
          <a:xfrm>
            <a:off x="8697751" y="2601763"/>
            <a:ext cx="1660839" cy="16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6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18</a:t>
            </a:fld>
            <a:endParaRPr lang="fr-FR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9052B78-7667-D47F-7A91-D96765ECFADE}"/>
              </a:ext>
            </a:extLst>
          </p:cNvPr>
          <p:cNvGrpSpPr/>
          <p:nvPr/>
        </p:nvGrpSpPr>
        <p:grpSpPr>
          <a:xfrm>
            <a:off x="323757" y="1923422"/>
            <a:ext cx="5005892" cy="3011156"/>
            <a:chOff x="1068338" y="1286524"/>
            <a:chExt cx="7746931" cy="4611523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0CE3848-4E20-B550-2632-4226BDFCF6B9}"/>
                </a:ext>
              </a:extLst>
            </p:cNvPr>
            <p:cNvGrpSpPr/>
            <p:nvPr/>
          </p:nvGrpSpPr>
          <p:grpSpPr>
            <a:xfrm>
              <a:off x="6474286" y="1286524"/>
              <a:ext cx="2340983" cy="4611523"/>
              <a:chOff x="4910153" y="1368744"/>
              <a:chExt cx="2133601" cy="4214948"/>
            </a:xfrm>
          </p:grpSpPr>
          <p:sp>
            <p:nvSpPr>
              <p:cNvPr id="16" name="Rectangle : coins arrondis 15">
                <a:extLst>
                  <a:ext uri="{FF2B5EF4-FFF2-40B4-BE49-F238E27FC236}">
                    <a16:creationId xmlns:a16="http://schemas.microsoft.com/office/drawing/2014/main" id="{DDF375BF-764B-6724-89EE-0CBD988D91C5}"/>
                  </a:ext>
                </a:extLst>
              </p:cNvPr>
              <p:cNvSpPr/>
              <p:nvPr/>
            </p:nvSpPr>
            <p:spPr>
              <a:xfrm>
                <a:off x="4910153" y="1368744"/>
                <a:ext cx="2133601" cy="4214948"/>
              </a:xfrm>
              <a:prstGeom prst="roundRect">
                <a:avLst>
                  <a:gd name="adj" fmla="val 14126"/>
                </a:avLst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2838BE65-7808-7DE7-E064-CE4A812AD6A2}"/>
                  </a:ext>
                </a:extLst>
              </p:cNvPr>
              <p:cNvSpPr/>
              <p:nvPr/>
            </p:nvSpPr>
            <p:spPr>
              <a:xfrm>
                <a:off x="5697631" y="1455420"/>
                <a:ext cx="649435" cy="11439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8A35FF0-5542-2A6C-C17D-17BE274DA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9" t="19319" r="13605" b="23939"/>
            <a:stretch/>
          </p:blipFill>
          <p:spPr>
            <a:xfrm>
              <a:off x="1068338" y="2475411"/>
              <a:ext cx="2769327" cy="2233748"/>
            </a:xfrm>
            <a:prstGeom prst="rect">
              <a:avLst/>
            </a:prstGeom>
          </p:spPr>
        </p:pic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891508F4-7759-F39A-E610-DE1FE82C8D19}"/>
                </a:ext>
              </a:extLst>
            </p:cNvPr>
            <p:cNvCxnSpPr/>
            <p:nvPr/>
          </p:nvCxnSpPr>
          <p:spPr>
            <a:xfrm>
              <a:off x="5329035" y="2938630"/>
              <a:ext cx="0" cy="146304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A84AA45C-F0ED-7C38-C46C-651234DEA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3715" y="3592285"/>
              <a:ext cx="131064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6A7D2B09-AC12-7BF2-2653-2129095EAC54}"/>
              </a:ext>
            </a:extLst>
          </p:cNvPr>
          <p:cNvCxnSpPr>
            <a:cxnSpLocks/>
          </p:cNvCxnSpPr>
          <p:nvPr/>
        </p:nvCxnSpPr>
        <p:spPr>
          <a:xfrm flipH="1">
            <a:off x="6258821" y="3067502"/>
            <a:ext cx="84690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D1BE39A-7CA8-1935-DDC8-50FB4BE61BAF}"/>
              </a:ext>
            </a:extLst>
          </p:cNvPr>
          <p:cNvCxnSpPr>
            <a:cxnSpLocks/>
          </p:cNvCxnSpPr>
          <p:nvPr/>
        </p:nvCxnSpPr>
        <p:spPr>
          <a:xfrm flipH="1">
            <a:off x="6267528" y="3363595"/>
            <a:ext cx="84690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15B1154E-3F90-46B7-365A-307E74601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03" y="1716073"/>
            <a:ext cx="4691888" cy="32950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E69BA2B-EDB2-D918-E929-6B9083961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4" r="1295"/>
          <a:stretch/>
        </p:blipFill>
        <p:spPr>
          <a:xfrm>
            <a:off x="4036260" y="2859979"/>
            <a:ext cx="1011107" cy="100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>
                <a:latin typeface="Montserrat" panose="00000500000000000000"/>
              </a:rPr>
              <a:pPr/>
              <a:t>19</a:t>
            </a:fld>
            <a:endParaRPr lang="fr-FR" dirty="0">
              <a:latin typeface="Montserrat" panose="00000500000000000000"/>
            </a:endParaRPr>
          </a:p>
        </p:txBody>
      </p:sp>
      <p:sp>
        <p:nvSpPr>
          <p:cNvPr id="5" name="Espace réservé du texte 1"/>
          <p:cNvSpPr txBox="1">
            <a:spLocks/>
          </p:cNvSpPr>
          <p:nvPr/>
        </p:nvSpPr>
        <p:spPr>
          <a:xfrm>
            <a:off x="1224644" y="1102466"/>
            <a:ext cx="10494607" cy="10773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Développer un logiciel de gestion parfait, respectant à la lettre les normes du génie-logiciel, du RGPD, et les normes ACID. Tout en se basant sur les recommandations des 50 boutiques étudiées, afin de pouvoir faire un produit rigoureux, fiable, convivial, complet et sécurisé.</a:t>
            </a:r>
          </a:p>
          <a:p>
            <a:endParaRPr lang="fr-FR" sz="2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719250" y="6412949"/>
            <a:ext cx="472750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anose="00000500000000000000"/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127461" y="490007"/>
            <a:ext cx="2409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/>
                <a:cs typeface="Times New Roman" panose="02020603050405020304" pitchFamily="18" charset="0"/>
              </a:rPr>
              <a:t>Objectif Général  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135575" y="2175768"/>
            <a:ext cx="2996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/>
                <a:cs typeface="Times New Roman" panose="02020603050405020304" pitchFamily="18" charset="0"/>
              </a:rPr>
              <a:t>Objectifs Spécifiques </a:t>
            </a:r>
            <a:endParaRPr lang="fr-FR" sz="2400" b="1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EE63E1-1C68-45A3-BD6A-9C6FCFCA4BF8}"/>
              </a:ext>
            </a:extLst>
          </p:cNvPr>
          <p:cNvGrpSpPr/>
          <p:nvPr/>
        </p:nvGrpSpPr>
        <p:grpSpPr>
          <a:xfrm>
            <a:off x="1284453" y="2815324"/>
            <a:ext cx="7028274" cy="403707"/>
            <a:chOff x="3091401" y="2885619"/>
            <a:chExt cx="7028274" cy="403707"/>
          </a:xfrm>
        </p:grpSpPr>
        <p:sp>
          <p:nvSpPr>
            <p:cNvPr id="69" name="TextBox 28">
              <a:extLst>
                <a:ext uri="{FF2B5EF4-FFF2-40B4-BE49-F238E27FC236}">
                  <a16:creationId xmlns:a16="http://schemas.microsoft.com/office/drawing/2014/main" id="{30C1F53D-44CA-485B-8090-E897F025E1E6}"/>
                </a:ext>
              </a:extLst>
            </p:cNvPr>
            <p:cNvSpPr txBox="1"/>
            <p:nvPr/>
          </p:nvSpPr>
          <p:spPr>
            <a:xfrm>
              <a:off x="3589317" y="2917615"/>
              <a:ext cx="6530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Etude de prospection et de faisabilité du projet</a:t>
              </a:r>
              <a:endParaRPr lang="lt-L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60174EC3-1546-4AEB-8B50-EAADB23A5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0BC231D-2238-434C-B226-DB7509836BED}"/>
              </a:ext>
            </a:extLst>
          </p:cNvPr>
          <p:cNvGrpSpPr/>
          <p:nvPr/>
        </p:nvGrpSpPr>
        <p:grpSpPr>
          <a:xfrm>
            <a:off x="1284453" y="3348791"/>
            <a:ext cx="8551878" cy="403707"/>
            <a:chOff x="3091401" y="2885619"/>
            <a:chExt cx="8551878" cy="403707"/>
          </a:xfrm>
        </p:grpSpPr>
        <p:sp>
          <p:nvSpPr>
            <p:cNvPr id="27" name="TextBox 28">
              <a:extLst>
                <a:ext uri="{FF2B5EF4-FFF2-40B4-BE49-F238E27FC236}">
                  <a16:creationId xmlns:a16="http://schemas.microsoft.com/office/drawing/2014/main" id="{428CB674-B18C-40C7-A85D-79AE86BB3B34}"/>
                </a:ext>
              </a:extLst>
            </p:cNvPr>
            <p:cNvSpPr txBox="1"/>
            <p:nvPr/>
          </p:nvSpPr>
          <p:spPr>
            <a:xfrm>
              <a:off x="3589317" y="2917615"/>
              <a:ext cx="80539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Conception de l’architecture de base du projet </a:t>
              </a:r>
              <a:endParaRPr lang="lt-L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ED08FE3D-53EF-403A-9788-71C908DE2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8CD1262F-8A71-4610-9C29-9234E0A6BD80}"/>
              </a:ext>
            </a:extLst>
          </p:cNvPr>
          <p:cNvGrpSpPr/>
          <p:nvPr/>
        </p:nvGrpSpPr>
        <p:grpSpPr>
          <a:xfrm>
            <a:off x="1284453" y="4426664"/>
            <a:ext cx="9283398" cy="421975"/>
            <a:chOff x="3091401" y="2885619"/>
            <a:chExt cx="9283398" cy="421975"/>
          </a:xfrm>
        </p:grpSpPr>
        <p:sp>
          <p:nvSpPr>
            <p:cNvPr id="30" name="TextBox 28">
              <a:extLst>
                <a:ext uri="{FF2B5EF4-FFF2-40B4-BE49-F238E27FC236}">
                  <a16:creationId xmlns:a16="http://schemas.microsoft.com/office/drawing/2014/main" id="{995058C0-E5FE-4D00-B294-DA5834F50F7F}"/>
                </a:ext>
              </a:extLst>
            </p:cNvPr>
            <p:cNvSpPr txBox="1"/>
            <p:nvPr/>
          </p:nvSpPr>
          <p:spPr>
            <a:xfrm>
              <a:off x="3589317" y="2917615"/>
              <a:ext cx="8785482" cy="389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Ajouter une  </a:t>
              </a:r>
              <a:r>
                <a:rPr lang="en-US" sz="2400" b="1" dirty="0">
                  <a:solidFill>
                    <a:srgbClr val="0070C0"/>
                  </a:solidFill>
                  <a:latin typeface="Montserrat" panose="00000500000000000000" pitchFamily="2" charset="0"/>
                </a:rPr>
                <a:t>l A 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tres pouss</a:t>
              </a:r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é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e au logiciel pour la convivialit</a:t>
              </a:r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é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endParaRPr lang="lt-LT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B879D95-55D2-4BFD-8245-5BA8B13A3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C3389B3D-8D57-4D50-9054-B2FB43E9554C}"/>
              </a:ext>
            </a:extLst>
          </p:cNvPr>
          <p:cNvGrpSpPr/>
          <p:nvPr/>
        </p:nvGrpSpPr>
        <p:grpSpPr>
          <a:xfrm>
            <a:off x="1284453" y="3924405"/>
            <a:ext cx="9623094" cy="403707"/>
            <a:chOff x="3091401" y="2885619"/>
            <a:chExt cx="8496856" cy="403707"/>
          </a:xfrm>
        </p:grpSpPr>
        <p:sp>
          <p:nvSpPr>
            <p:cNvPr id="33" name="TextBox 28">
              <a:extLst>
                <a:ext uri="{FF2B5EF4-FFF2-40B4-BE49-F238E27FC236}">
                  <a16:creationId xmlns:a16="http://schemas.microsoft.com/office/drawing/2014/main" id="{4919BAD7-D112-47CC-856B-7A7FE9B02783}"/>
                </a:ext>
              </a:extLst>
            </p:cNvPr>
            <p:cNvSpPr txBox="1"/>
            <p:nvPr/>
          </p:nvSpPr>
          <p:spPr>
            <a:xfrm>
              <a:off x="3589317" y="2917615"/>
              <a:ext cx="799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Implementation des modules principaux du projet ( M1, M2, M3 )</a:t>
              </a:r>
              <a:endParaRPr lang="lt-L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642E9894-EB4C-4F3F-824B-FCC1CC220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78B5CBBF-C2A4-4375-925C-25AE4505DC92}"/>
              </a:ext>
            </a:extLst>
          </p:cNvPr>
          <p:cNvGrpSpPr/>
          <p:nvPr/>
        </p:nvGrpSpPr>
        <p:grpSpPr>
          <a:xfrm>
            <a:off x="1284453" y="4949192"/>
            <a:ext cx="9936541" cy="403707"/>
            <a:chOff x="3091401" y="2885619"/>
            <a:chExt cx="9936541" cy="403707"/>
          </a:xfrm>
        </p:grpSpPr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60E19374-6408-4ED4-ACF1-CC8EB456AA95}"/>
                </a:ext>
              </a:extLst>
            </p:cNvPr>
            <p:cNvSpPr txBox="1"/>
            <p:nvPr/>
          </p:nvSpPr>
          <p:spPr>
            <a:xfrm>
              <a:off x="3589318" y="2917615"/>
              <a:ext cx="94386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Fournir le logiciel,  et laisser le bouche a oreille faire le marketing</a:t>
              </a:r>
              <a:endParaRPr lang="lt-L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D9E83445-4A51-4836-8D6E-7EC186D06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3CFF51B-8B75-4E8C-BFC8-FA113AB1E9A8}"/>
              </a:ext>
            </a:extLst>
          </p:cNvPr>
          <p:cNvGrpSpPr/>
          <p:nvPr/>
        </p:nvGrpSpPr>
        <p:grpSpPr>
          <a:xfrm>
            <a:off x="1284453" y="5482659"/>
            <a:ext cx="9623094" cy="403707"/>
            <a:chOff x="3091401" y="2885619"/>
            <a:chExt cx="9623094" cy="403707"/>
          </a:xfrm>
        </p:grpSpPr>
        <p:sp>
          <p:nvSpPr>
            <p:cNvPr id="39" name="TextBox 28">
              <a:extLst>
                <a:ext uri="{FF2B5EF4-FFF2-40B4-BE49-F238E27FC236}">
                  <a16:creationId xmlns:a16="http://schemas.microsoft.com/office/drawing/2014/main" id="{E9D1C85E-F878-4923-891F-6B15F5CA6523}"/>
                </a:ext>
              </a:extLst>
            </p:cNvPr>
            <p:cNvSpPr txBox="1"/>
            <p:nvPr/>
          </p:nvSpPr>
          <p:spPr>
            <a:xfrm>
              <a:off x="3589317" y="2917615"/>
              <a:ext cx="91251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fr-F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anose="00000500000000000000" pitchFamily="2" charset="0"/>
                </a:rPr>
                <a:t>Faire une estimation ponctuelle du degré de popularité du logiciel</a:t>
              </a:r>
              <a:endParaRPr lang="lt-L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CE80C7B3-718B-4F54-B74D-FF9AA8B31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401" y="2885619"/>
              <a:ext cx="397490" cy="403707"/>
            </a:xfrm>
            <a:prstGeom prst="rect">
              <a:avLst/>
            </a:prstGeom>
          </p:spPr>
        </p:pic>
      </p:grpSp>
      <p:sp>
        <p:nvSpPr>
          <p:cNvPr id="41" name="TextBox 6">
            <a:extLst>
              <a:ext uri="{FF2B5EF4-FFF2-40B4-BE49-F238E27FC236}">
                <a16:creationId xmlns:a16="http://schemas.microsoft.com/office/drawing/2014/main" id="{D2885AD5-F157-49F2-BB2C-2FAF3BB25EEF}"/>
              </a:ext>
            </a:extLst>
          </p:cNvPr>
          <p:cNvSpPr txBox="1"/>
          <p:nvPr/>
        </p:nvSpPr>
        <p:spPr>
          <a:xfrm>
            <a:off x="4090308" y="-30339"/>
            <a:ext cx="4011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OBJECTIFS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9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5" grpId="0"/>
      <p:bldP spid="56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t>2</a:t>
            </a:fld>
            <a:endParaRPr lang="fr-FR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1081B135-B1CB-461C-A219-A7076F63C421}"/>
              </a:ext>
            </a:extLst>
          </p:cNvPr>
          <p:cNvGrpSpPr/>
          <p:nvPr/>
        </p:nvGrpSpPr>
        <p:grpSpPr>
          <a:xfrm flipH="1">
            <a:off x="1451561" y="1906302"/>
            <a:ext cx="3358094" cy="828000"/>
            <a:chOff x="58527" y="1984064"/>
            <a:chExt cx="3431317" cy="828000"/>
          </a:xfrm>
        </p:grpSpPr>
        <p:sp>
          <p:nvSpPr>
            <p:cNvPr id="10" name="Oval 3">
              <a:extLst>
                <a:ext uri="{FF2B5EF4-FFF2-40B4-BE49-F238E27FC236}">
                  <a16:creationId xmlns:a16="http://schemas.microsoft.com/office/drawing/2014/main" id="{A01DB96F-11C0-4B18-9844-7AF95FDFDB93}"/>
                </a:ext>
              </a:extLst>
            </p:cNvPr>
            <p:cNvSpPr/>
            <p:nvPr/>
          </p:nvSpPr>
          <p:spPr>
            <a:xfrm>
              <a:off x="2602734" y="1984064"/>
              <a:ext cx="887110" cy="828000"/>
            </a:xfrm>
            <a:prstGeom prst="ellipse">
              <a:avLst/>
            </a:prstGeom>
            <a:gradFill>
              <a:gsLst>
                <a:gs pos="0">
                  <a:srgbClr val="9900FF"/>
                </a:gs>
                <a:gs pos="100000">
                  <a:srgbClr val="FF0066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>
                  <a:latin typeface="Montserrat" panose="00000500000000000000"/>
                </a:rPr>
                <a:t>1</a:t>
              </a:r>
              <a:endParaRPr lang="lt-LT" sz="2000" b="1" dirty="0"/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2B91813C-DBD3-4B73-8B03-80CF9632D457}"/>
                </a:ext>
              </a:extLst>
            </p:cNvPr>
            <p:cNvSpPr txBox="1"/>
            <p:nvPr/>
          </p:nvSpPr>
          <p:spPr>
            <a:xfrm>
              <a:off x="58527" y="2272373"/>
              <a:ext cx="2463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 SemiBold" panose="00000700000000000000" pitchFamily="2" charset="0"/>
                </a:rPr>
                <a:t>INTRODUCTION</a:t>
              </a:r>
              <a:endParaRPr lang="lt-LT" dirty="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542B9E53-3BD7-40B4-A58E-BE704A33EF30}"/>
              </a:ext>
            </a:extLst>
          </p:cNvPr>
          <p:cNvGrpSpPr/>
          <p:nvPr/>
        </p:nvGrpSpPr>
        <p:grpSpPr>
          <a:xfrm flipH="1">
            <a:off x="1459175" y="3373189"/>
            <a:ext cx="3570024" cy="828000"/>
            <a:chOff x="-126981" y="2027650"/>
            <a:chExt cx="3526050" cy="828000"/>
          </a:xfrm>
        </p:grpSpPr>
        <p:sp>
          <p:nvSpPr>
            <p:cNvPr id="18" name="Oval 23">
              <a:extLst>
                <a:ext uri="{FF2B5EF4-FFF2-40B4-BE49-F238E27FC236}">
                  <a16:creationId xmlns:a16="http://schemas.microsoft.com/office/drawing/2014/main" id="{66FF2898-98FA-496E-86BC-09273FF049D9}"/>
                </a:ext>
              </a:extLst>
            </p:cNvPr>
            <p:cNvSpPr/>
            <p:nvPr/>
          </p:nvSpPr>
          <p:spPr>
            <a:xfrm>
              <a:off x="2571069" y="2027650"/>
              <a:ext cx="828000" cy="828000"/>
            </a:xfrm>
            <a:prstGeom prst="ellipse">
              <a:avLst/>
            </a:prstGeom>
            <a:gradFill>
              <a:gsLst>
                <a:gs pos="0">
                  <a:srgbClr val="0061FF"/>
                </a:gs>
                <a:gs pos="100000">
                  <a:srgbClr val="60EF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/>
                <a:t>3</a:t>
              </a:r>
              <a:endParaRPr lang="lt-LT" sz="2000" b="1" dirty="0"/>
            </a:p>
          </p:txBody>
        </p:sp>
        <p:sp>
          <p:nvSpPr>
            <p:cNvPr id="20" name="TextBox 21">
              <a:extLst>
                <a:ext uri="{FF2B5EF4-FFF2-40B4-BE49-F238E27FC236}">
                  <a16:creationId xmlns:a16="http://schemas.microsoft.com/office/drawing/2014/main" id="{77EC9EFD-2323-403E-B1B9-D682A3B19503}"/>
                </a:ext>
              </a:extLst>
            </p:cNvPr>
            <p:cNvSpPr txBox="1"/>
            <p:nvPr/>
          </p:nvSpPr>
          <p:spPr>
            <a:xfrm>
              <a:off x="-126981" y="2256984"/>
              <a:ext cx="26278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Montserrat SemiBold" panose="00000700000000000000" pitchFamily="2" charset="0"/>
                </a:rPr>
                <a:t>PROBLEMATIQUE</a:t>
              </a:r>
              <a:endParaRPr lang="lt-LT" sz="2000" dirty="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1081B135-B1CB-461C-A219-A7076F63C421}"/>
              </a:ext>
            </a:extLst>
          </p:cNvPr>
          <p:cNvGrpSpPr/>
          <p:nvPr/>
        </p:nvGrpSpPr>
        <p:grpSpPr>
          <a:xfrm flipH="1">
            <a:off x="6221651" y="1993474"/>
            <a:ext cx="4315719" cy="828000"/>
            <a:chOff x="-985315" y="2027650"/>
            <a:chExt cx="4409824" cy="828000"/>
          </a:xfrm>
        </p:grpSpPr>
        <p:sp>
          <p:nvSpPr>
            <p:cNvPr id="26" name="Oval 3">
              <a:extLst>
                <a:ext uri="{FF2B5EF4-FFF2-40B4-BE49-F238E27FC236}">
                  <a16:creationId xmlns:a16="http://schemas.microsoft.com/office/drawing/2014/main" id="{A01DB96F-11C0-4B18-9844-7AF95FDFDB93}"/>
                </a:ext>
              </a:extLst>
            </p:cNvPr>
            <p:cNvSpPr/>
            <p:nvPr/>
          </p:nvSpPr>
          <p:spPr>
            <a:xfrm>
              <a:off x="2596509" y="2027650"/>
              <a:ext cx="828000" cy="828000"/>
            </a:xfrm>
            <a:prstGeom prst="ellipse">
              <a:avLst/>
            </a:prstGeom>
            <a:gradFill>
              <a:gsLst>
                <a:gs pos="0">
                  <a:srgbClr val="00FFFF"/>
                </a:gs>
                <a:gs pos="100000">
                  <a:srgbClr val="00B050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>
                  <a:latin typeface="Montserrat" panose="00000500000000000000"/>
                </a:rPr>
                <a:t>5</a:t>
              </a:r>
              <a:endParaRPr lang="lt-LT" sz="2000" b="1" dirty="0"/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2B91813C-DBD3-4B73-8B03-80CF9632D457}"/>
                </a:ext>
              </a:extLst>
            </p:cNvPr>
            <p:cNvSpPr txBox="1"/>
            <p:nvPr/>
          </p:nvSpPr>
          <p:spPr>
            <a:xfrm>
              <a:off x="-985315" y="2228787"/>
              <a:ext cx="3518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 SemiBold" panose="00000700000000000000" pitchFamily="2" charset="0"/>
                </a:rPr>
                <a:t>ANALYSE ET CONCEPTION</a:t>
              </a:r>
              <a:endParaRPr lang="lt-LT" dirty="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33" name="Group 19">
            <a:extLst>
              <a:ext uri="{FF2B5EF4-FFF2-40B4-BE49-F238E27FC236}">
                <a16:creationId xmlns:a16="http://schemas.microsoft.com/office/drawing/2014/main" id="{542B9E53-3BD7-40B4-A58E-BE704A33EF30}"/>
              </a:ext>
            </a:extLst>
          </p:cNvPr>
          <p:cNvGrpSpPr/>
          <p:nvPr/>
        </p:nvGrpSpPr>
        <p:grpSpPr>
          <a:xfrm flipH="1">
            <a:off x="6247777" y="3386892"/>
            <a:ext cx="3313057" cy="828000"/>
            <a:chOff x="152262" y="2027650"/>
            <a:chExt cx="3272247" cy="828000"/>
          </a:xfrm>
        </p:grpSpPr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66FF2898-98FA-496E-86BC-09273FF049D9}"/>
                </a:ext>
              </a:extLst>
            </p:cNvPr>
            <p:cNvSpPr/>
            <p:nvPr/>
          </p:nvSpPr>
          <p:spPr>
            <a:xfrm>
              <a:off x="2596509" y="2027650"/>
              <a:ext cx="828000" cy="828000"/>
            </a:xfrm>
            <a:prstGeom prst="ellipse">
              <a:avLst/>
            </a:prstGeom>
            <a:gradFill flip="none" rotWithShape="1">
              <a:gsLst>
                <a:gs pos="0">
                  <a:srgbClr val="FF9900"/>
                </a:gs>
                <a:gs pos="100000">
                  <a:srgbClr val="FF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>
                  <a:latin typeface="Montserrat" panose="00000500000000000000"/>
                </a:rPr>
                <a:t>7</a:t>
              </a:r>
              <a:endParaRPr lang="lt-LT" sz="2000" b="1" dirty="0"/>
            </a:p>
          </p:txBody>
        </p: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77EC9EFD-2323-403E-B1B9-D682A3B19503}"/>
                </a:ext>
              </a:extLst>
            </p:cNvPr>
            <p:cNvSpPr txBox="1"/>
            <p:nvPr/>
          </p:nvSpPr>
          <p:spPr>
            <a:xfrm>
              <a:off x="152262" y="2256984"/>
              <a:ext cx="2374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Montserrat SemiBold" panose="00000700000000000000" pitchFamily="2" charset="0"/>
                </a:rPr>
                <a:t>DEMONSTRATION</a:t>
              </a:r>
              <a:endParaRPr lang="lt-LT" dirty="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38" name="Group 19">
            <a:extLst>
              <a:ext uri="{FF2B5EF4-FFF2-40B4-BE49-F238E27FC236}">
                <a16:creationId xmlns:a16="http://schemas.microsoft.com/office/drawing/2014/main" id="{542B9E53-3BD7-40B4-A58E-BE704A33EF30}"/>
              </a:ext>
            </a:extLst>
          </p:cNvPr>
          <p:cNvGrpSpPr/>
          <p:nvPr/>
        </p:nvGrpSpPr>
        <p:grpSpPr>
          <a:xfrm flipH="1">
            <a:off x="1472238" y="4844398"/>
            <a:ext cx="3204264" cy="828000"/>
            <a:chOff x="259714" y="2027650"/>
            <a:chExt cx="3164795" cy="828000"/>
          </a:xfrm>
        </p:grpSpPr>
        <p:sp>
          <p:nvSpPr>
            <p:cNvPr id="39" name="Oval 23">
              <a:extLst>
                <a:ext uri="{FF2B5EF4-FFF2-40B4-BE49-F238E27FC236}">
                  <a16:creationId xmlns:a16="http://schemas.microsoft.com/office/drawing/2014/main" id="{66FF2898-98FA-496E-86BC-09273FF049D9}"/>
                </a:ext>
              </a:extLst>
            </p:cNvPr>
            <p:cNvSpPr/>
            <p:nvPr/>
          </p:nvSpPr>
          <p:spPr>
            <a:xfrm>
              <a:off x="2596509" y="2027650"/>
              <a:ext cx="828000" cy="828000"/>
            </a:xfrm>
            <a:prstGeom prst="ellipse">
              <a:avLst/>
            </a:prstGeom>
            <a:gradFill>
              <a:gsLst>
                <a:gs pos="0">
                  <a:srgbClr val="33CC33"/>
                </a:gs>
                <a:gs pos="100000">
                  <a:srgbClr val="FFFF66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>
                  <a:latin typeface="Montserrat" panose="00000500000000000000"/>
                </a:rPr>
                <a:t>4</a:t>
              </a:r>
              <a:endParaRPr lang="lt-LT" sz="2000" b="1" dirty="0"/>
            </a:p>
          </p:txBody>
        </p:sp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77EC9EFD-2323-403E-B1B9-D682A3B19503}"/>
                </a:ext>
              </a:extLst>
            </p:cNvPr>
            <p:cNvSpPr txBox="1"/>
            <p:nvPr/>
          </p:nvSpPr>
          <p:spPr>
            <a:xfrm>
              <a:off x="259714" y="2300367"/>
              <a:ext cx="22304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Montserrat SemiBold" panose="00000700000000000000" pitchFamily="2" charset="0"/>
                </a:rPr>
                <a:t>OBJECTIFS</a:t>
              </a:r>
              <a:endParaRPr lang="lt-LT" sz="2000" dirty="0">
                <a:latin typeface="Montserrat SemiBold" panose="00000700000000000000" pitchFamily="2" charset="0"/>
              </a:endParaRPr>
            </a:p>
          </p:txBody>
        </p:sp>
      </p:grpSp>
      <p:grpSp>
        <p:nvGrpSpPr>
          <p:cNvPr id="42" name="Group 19">
            <a:extLst>
              <a:ext uri="{FF2B5EF4-FFF2-40B4-BE49-F238E27FC236}">
                <a16:creationId xmlns:a16="http://schemas.microsoft.com/office/drawing/2014/main" id="{542B9E53-3BD7-40B4-A58E-BE704A33EF30}"/>
              </a:ext>
            </a:extLst>
          </p:cNvPr>
          <p:cNvGrpSpPr/>
          <p:nvPr/>
        </p:nvGrpSpPr>
        <p:grpSpPr>
          <a:xfrm flipH="1">
            <a:off x="6235331" y="4703115"/>
            <a:ext cx="5586555" cy="828000"/>
            <a:chOff x="-2093231" y="2027650"/>
            <a:chExt cx="5517740" cy="828000"/>
          </a:xfrm>
        </p:grpSpPr>
        <p:sp>
          <p:nvSpPr>
            <p:cNvPr id="43" name="Oval 23">
              <a:extLst>
                <a:ext uri="{FF2B5EF4-FFF2-40B4-BE49-F238E27FC236}">
                  <a16:creationId xmlns:a16="http://schemas.microsoft.com/office/drawing/2014/main" id="{66FF2898-98FA-496E-86BC-09273FF049D9}"/>
                </a:ext>
              </a:extLst>
            </p:cNvPr>
            <p:cNvSpPr/>
            <p:nvPr/>
          </p:nvSpPr>
          <p:spPr>
            <a:xfrm>
              <a:off x="2596509" y="2027650"/>
              <a:ext cx="828000" cy="828000"/>
            </a:xfrm>
            <a:prstGeom prst="ellipse">
              <a:avLst/>
            </a:prstGeom>
            <a:gradFill flip="none" rotWithShape="1">
              <a:gsLst>
                <a:gs pos="100000">
                  <a:srgbClr val="3399FF"/>
                </a:gs>
                <a:gs pos="100000">
                  <a:srgbClr val="66FF3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b="1" dirty="0">
                  <a:latin typeface="Montserrat" panose="00000500000000000000"/>
                </a:rPr>
                <a:t>8</a:t>
              </a:r>
              <a:endParaRPr lang="lt-LT" sz="2000" b="1" dirty="0"/>
            </a:p>
          </p:txBody>
        </p:sp>
        <p:sp>
          <p:nvSpPr>
            <p:cNvPr id="44" name="TextBox 21">
              <a:extLst>
                <a:ext uri="{FF2B5EF4-FFF2-40B4-BE49-F238E27FC236}">
                  <a16:creationId xmlns:a16="http://schemas.microsoft.com/office/drawing/2014/main" id="{77EC9EFD-2323-403E-B1B9-D682A3B19503}"/>
                </a:ext>
              </a:extLst>
            </p:cNvPr>
            <p:cNvSpPr txBox="1"/>
            <p:nvPr/>
          </p:nvSpPr>
          <p:spPr>
            <a:xfrm>
              <a:off x="-2093231" y="2203836"/>
              <a:ext cx="4638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Montserrat SemiBold" panose="00000700000000000000" pitchFamily="2" charset="0"/>
                </a:rPr>
                <a:t>PERSPECTIVES &amp; CONCLUSION</a:t>
              </a:r>
              <a:endParaRPr lang="lt-LT" sz="2000" dirty="0">
                <a:latin typeface="Montserrat SemiBold" panose="00000700000000000000" pitchFamily="2" charset="0"/>
              </a:endParaRPr>
            </a:p>
          </p:txBody>
        </p:sp>
      </p:grpSp>
      <p:sp>
        <p:nvSpPr>
          <p:cNvPr id="56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697913"/>
            <a:ext cx="8882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PLAN DE PESENTATION</a:t>
            </a:r>
            <a:endParaRPr lang="lt-LT" sz="40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89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20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403326" y="365761"/>
            <a:ext cx="9385348" cy="6011594"/>
            <a:chOff x="730895" y="713537"/>
            <a:chExt cx="10120659" cy="574545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3" r="7963"/>
            <a:stretch/>
          </p:blipFill>
          <p:spPr>
            <a:xfrm>
              <a:off x="5919643" y="3663216"/>
              <a:ext cx="4895571" cy="2753759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0896" y="3679325"/>
              <a:ext cx="4948089" cy="2779662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895" y="724900"/>
              <a:ext cx="4948090" cy="278658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6" b="8806"/>
            <a:stretch/>
          </p:blipFill>
          <p:spPr>
            <a:xfrm>
              <a:off x="5919637" y="713537"/>
              <a:ext cx="4931917" cy="2774204"/>
            </a:xfrm>
            <a:prstGeom prst="rect">
              <a:avLst/>
            </a:prstGeom>
          </p:spPr>
        </p:pic>
      </p:grp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F382F68-C164-42F8-88FE-83378020C069}"/>
              </a:ext>
            </a:extLst>
          </p:cNvPr>
          <p:cNvSpPr/>
          <p:nvPr/>
        </p:nvSpPr>
        <p:spPr>
          <a:xfrm>
            <a:off x="1189150" y="119975"/>
            <a:ext cx="9813701" cy="6618051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975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21</a:t>
            </a:fld>
            <a:endParaRPr lang="fr-FR" dirty="0"/>
          </a:p>
        </p:txBody>
      </p:sp>
      <p:grpSp>
        <p:nvGrpSpPr>
          <p:cNvPr id="2" name="Groupe 1"/>
          <p:cNvGrpSpPr/>
          <p:nvPr/>
        </p:nvGrpSpPr>
        <p:grpSpPr>
          <a:xfrm>
            <a:off x="1378040" y="339634"/>
            <a:ext cx="9417677" cy="6087483"/>
            <a:chOff x="246712" y="626492"/>
            <a:chExt cx="10877818" cy="583555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9" b="7829"/>
            <a:stretch/>
          </p:blipFill>
          <p:spPr>
            <a:xfrm>
              <a:off x="5891120" y="3632652"/>
              <a:ext cx="5233410" cy="2829392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8" r="5638"/>
            <a:stretch/>
          </p:blipFill>
          <p:spPr>
            <a:xfrm>
              <a:off x="246712" y="3632652"/>
              <a:ext cx="5408755" cy="2826334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4" r="3824"/>
            <a:stretch/>
          </p:blipFill>
          <p:spPr>
            <a:xfrm>
              <a:off x="246712" y="653380"/>
              <a:ext cx="5408755" cy="2826334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67" b="7667"/>
            <a:stretch/>
          </p:blipFill>
          <p:spPr>
            <a:xfrm>
              <a:off x="5891119" y="626492"/>
              <a:ext cx="5233409" cy="2829392"/>
            </a:xfrm>
            <a:prstGeom prst="rect">
              <a:avLst/>
            </a:prstGeom>
          </p:spPr>
        </p:pic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9AD81FF-3C8B-4489-B639-0A4AAB64E589}"/>
              </a:ext>
            </a:extLst>
          </p:cNvPr>
          <p:cNvSpPr/>
          <p:nvPr/>
        </p:nvSpPr>
        <p:spPr>
          <a:xfrm>
            <a:off x="1189150" y="119975"/>
            <a:ext cx="9813701" cy="6618051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78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1" y="4882730"/>
            <a:ext cx="561717" cy="5623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34" y="1426718"/>
            <a:ext cx="868532" cy="75478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647257" y="4719517"/>
            <a:ext cx="1426419" cy="729027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6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81" y="4663920"/>
            <a:ext cx="798781" cy="7996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061" y="1030885"/>
            <a:ext cx="1461877" cy="1270414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81942" y="4490844"/>
            <a:ext cx="1659337" cy="1093454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0497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28" y="4407209"/>
            <a:ext cx="1027429" cy="10284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56" y="742059"/>
            <a:ext cx="1911580" cy="1661219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645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14" y="4317901"/>
            <a:ext cx="1116644" cy="11178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405" y="415214"/>
            <a:ext cx="2307190" cy="2005016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399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14" y="4317901"/>
            <a:ext cx="1116644" cy="11178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05" y="203426"/>
            <a:ext cx="2554094" cy="2219583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065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4200645"/>
            <a:ext cx="1233778" cy="12350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72" y="90070"/>
            <a:ext cx="2814973" cy="2446295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600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4200645"/>
            <a:ext cx="1233778" cy="12350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843" y="-229160"/>
            <a:ext cx="3182314" cy="2765525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302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4200645"/>
            <a:ext cx="1233778" cy="12350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15372" r="24413" b="14249"/>
          <a:stretch/>
        </p:blipFill>
        <p:spPr>
          <a:xfrm>
            <a:off x="5316583" y="153184"/>
            <a:ext cx="1946366" cy="2320067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73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0" y="256869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Introduction</a:t>
            </a:r>
            <a:endParaRPr lang="lt-LT" sz="88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98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641401-3141-BE72-513E-DBD4693A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9F07FC-07BD-3555-C767-6A94D9D201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4200645"/>
            <a:ext cx="1233778" cy="12350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36BD85-F03E-4027-5153-80FCD6B816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15372" r="24413" b="14249"/>
          <a:stretch/>
        </p:blipFill>
        <p:spPr>
          <a:xfrm>
            <a:off x="4846320" y="153184"/>
            <a:ext cx="2860766" cy="2629205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6F34C7-7D7B-B701-240A-85AAAF7F79FE}"/>
              </a:ext>
            </a:extLst>
          </p:cNvPr>
          <p:cNvGrpSpPr/>
          <p:nvPr/>
        </p:nvGrpSpPr>
        <p:grpSpPr>
          <a:xfrm>
            <a:off x="8542754" y="4317901"/>
            <a:ext cx="1868344" cy="1217625"/>
            <a:chOff x="7093132" y="3429000"/>
            <a:chExt cx="3553236" cy="212597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E5CC653B-3517-65C1-F32F-6C9A4FA4E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9" t="6265" r="7740" b="11197"/>
            <a:stretch/>
          </p:blipFill>
          <p:spPr>
            <a:xfrm>
              <a:off x="7093132" y="3429000"/>
              <a:ext cx="3553236" cy="2125972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041E740-B22C-3E9A-DB57-AFB681E7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6" r="3376"/>
            <a:stretch/>
          </p:blipFill>
          <p:spPr>
            <a:xfrm>
              <a:off x="8437986" y="4002919"/>
              <a:ext cx="863527" cy="959788"/>
            </a:xfrm>
            <a:prstGeom prst="rect">
              <a:avLst/>
            </a:prstGeom>
          </p:spPr>
        </p:pic>
      </p:grp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4F87321D-8B11-D1A2-1043-3E2F77471F27}"/>
              </a:ext>
            </a:extLst>
          </p:cNvPr>
          <p:cNvSpPr/>
          <p:nvPr/>
        </p:nvSpPr>
        <p:spPr>
          <a:xfrm>
            <a:off x="3303010" y="4882731"/>
            <a:ext cx="4828469" cy="40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A410CB79-63C9-AB23-B995-FDFE610547A9}"/>
              </a:ext>
            </a:extLst>
          </p:cNvPr>
          <p:cNvSpPr/>
          <p:nvPr/>
        </p:nvSpPr>
        <p:spPr>
          <a:xfrm rot="2872411">
            <a:off x="4110732" y="1594376"/>
            <a:ext cx="363949" cy="330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24E95FA9-28E2-0865-C7C0-A6015C2F33BF}"/>
              </a:ext>
            </a:extLst>
          </p:cNvPr>
          <p:cNvSpPr/>
          <p:nvPr/>
        </p:nvSpPr>
        <p:spPr>
          <a:xfrm rot="13182230">
            <a:off x="6472620" y="2890241"/>
            <a:ext cx="2974142" cy="41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1583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0" y="2568694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Analyse &amp; conception</a:t>
            </a:r>
            <a:endParaRPr lang="lt-LT" sz="7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025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ED9F3A-FFB3-5EA5-AEB7-C5F5FC4F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1AFD-C480-93A7-6CC4-4FB86DA02F98}"/>
              </a:ext>
            </a:extLst>
          </p:cNvPr>
          <p:cNvSpPr/>
          <p:nvPr/>
        </p:nvSpPr>
        <p:spPr>
          <a:xfrm>
            <a:off x="7098" y="12879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FE34B-A09E-75B9-9637-71E03A607254}"/>
              </a:ext>
            </a:extLst>
          </p:cNvPr>
          <p:cNvGrpSpPr/>
          <p:nvPr/>
        </p:nvGrpSpPr>
        <p:grpSpPr>
          <a:xfrm>
            <a:off x="3901720" y="2280708"/>
            <a:ext cx="2709080" cy="2538489"/>
            <a:chOff x="4244454" y="2524833"/>
            <a:chExt cx="2709080" cy="201328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CA056E8-7577-D087-7D1F-A096AC3E03A2}"/>
                </a:ext>
              </a:extLst>
            </p:cNvPr>
            <p:cNvSpPr/>
            <p:nvPr/>
          </p:nvSpPr>
          <p:spPr>
            <a:xfrm>
              <a:off x="4244454" y="2524833"/>
              <a:ext cx="2674961" cy="2013282"/>
            </a:xfrm>
            <a:prstGeom prst="roundRect">
              <a:avLst>
                <a:gd name="adj" fmla="val 10145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latin typeface="+mj-lt"/>
                </a:rPr>
                <a:t>La couche (DAL)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Numero_client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Nom_client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Telephone_client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Adresse_client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Pays_client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Commande_client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Ville_client</a:t>
              </a:r>
            </a:p>
            <a:p>
              <a:pPr algn="ctr"/>
              <a:r>
                <a:rPr lang="fr-FR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Email_client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9554EF-2E4A-BEC5-5188-756DE147DA15}"/>
                </a:ext>
              </a:extLst>
            </p:cNvPr>
            <p:cNvSpPr/>
            <p:nvPr/>
          </p:nvSpPr>
          <p:spPr>
            <a:xfrm rot="2772291">
              <a:off x="6469038" y="3336876"/>
              <a:ext cx="491320" cy="4776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9B8108-A397-09D4-544B-C625D8AEB542}"/>
              </a:ext>
            </a:extLst>
          </p:cNvPr>
          <p:cNvGrpSpPr/>
          <p:nvPr/>
        </p:nvGrpSpPr>
        <p:grpSpPr>
          <a:xfrm>
            <a:off x="410041" y="1546481"/>
            <a:ext cx="2537873" cy="3901278"/>
            <a:chOff x="410041" y="2087399"/>
            <a:chExt cx="2537873" cy="390127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5A8D7E1-5A48-0738-1324-EEC4CC065F24}"/>
                </a:ext>
              </a:extLst>
            </p:cNvPr>
            <p:cNvSpPr/>
            <p:nvPr/>
          </p:nvSpPr>
          <p:spPr>
            <a:xfrm>
              <a:off x="410041" y="2087399"/>
              <a:ext cx="2537873" cy="3901278"/>
            </a:xfrm>
            <a:prstGeom prst="roundRect">
              <a:avLst>
                <a:gd name="adj" fmla="val 10971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accent1"/>
                  </a:solidFill>
                </a:rPr>
                <a:t>Support ou Connecteur</a:t>
              </a: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r>
                <a:rPr lang="fr-FR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Table client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Colone_1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Colone_2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Colone_3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Colone_4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…..</a:t>
              </a:r>
            </a:p>
            <a:p>
              <a:pPr algn="ctr"/>
              <a:r>
                <a:rPr lang="fr-FR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Colone_n</a:t>
              </a: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C4DCF5-58BA-9C12-7604-24F3155FF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648" y="2599780"/>
              <a:ext cx="1238657" cy="1238657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752C1A-421B-E93E-7F7E-D50BCCAD1477}"/>
              </a:ext>
            </a:extLst>
          </p:cNvPr>
          <p:cNvCxnSpPr>
            <a:cxnSpLocks/>
          </p:cNvCxnSpPr>
          <p:nvPr/>
        </p:nvCxnSpPr>
        <p:spPr>
          <a:xfrm>
            <a:off x="2238235" y="3357345"/>
            <a:ext cx="2115401" cy="0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BB0B335-C238-B547-74CE-368AC2D105C7}"/>
              </a:ext>
            </a:extLst>
          </p:cNvPr>
          <p:cNvGrpSpPr/>
          <p:nvPr/>
        </p:nvGrpSpPr>
        <p:grpSpPr>
          <a:xfrm>
            <a:off x="9471546" y="70664"/>
            <a:ext cx="2474748" cy="1461730"/>
            <a:chOff x="9471546" y="70664"/>
            <a:chExt cx="2474748" cy="146173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D8AFF76-3E89-7040-8E41-9833667F0E9D}"/>
                </a:ext>
              </a:extLst>
            </p:cNvPr>
            <p:cNvSpPr/>
            <p:nvPr/>
          </p:nvSpPr>
          <p:spPr>
            <a:xfrm>
              <a:off x="9471546" y="70664"/>
              <a:ext cx="2474748" cy="1461730"/>
            </a:xfrm>
            <a:prstGeom prst="roundRect">
              <a:avLst>
                <a:gd name="adj" fmla="val 10971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r>
                <a:rPr lang="fr-FR" dirty="0">
                  <a:solidFill>
                    <a:schemeClr val="accent1"/>
                  </a:solidFill>
                </a:rPr>
                <a:t>Service 1</a:t>
              </a:r>
            </a:p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Obtenir info_client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7EDA13D-8043-1814-C1FD-4BB4E600C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97" t="23012" r="27898" b="20848"/>
            <a:stretch/>
          </p:blipFill>
          <p:spPr>
            <a:xfrm>
              <a:off x="10290221" y="90152"/>
              <a:ext cx="772732" cy="78561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0689877-F8E6-2564-034C-5E45D85B0573}"/>
              </a:ext>
            </a:extLst>
          </p:cNvPr>
          <p:cNvGrpSpPr/>
          <p:nvPr/>
        </p:nvGrpSpPr>
        <p:grpSpPr>
          <a:xfrm>
            <a:off x="9471546" y="1816812"/>
            <a:ext cx="2474748" cy="1461730"/>
            <a:chOff x="9471546" y="1816812"/>
            <a:chExt cx="2474748" cy="146173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57C021-094E-F9E7-4F60-6E7C489C9B65}"/>
                </a:ext>
              </a:extLst>
            </p:cNvPr>
            <p:cNvSpPr/>
            <p:nvPr/>
          </p:nvSpPr>
          <p:spPr>
            <a:xfrm>
              <a:off x="9471546" y="1816812"/>
              <a:ext cx="2474748" cy="1461730"/>
            </a:xfrm>
            <a:prstGeom prst="roundRect">
              <a:avLst>
                <a:gd name="adj" fmla="val 10971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r>
                <a:rPr lang="fr-FR" dirty="0">
                  <a:solidFill>
                    <a:schemeClr val="accent1"/>
                  </a:solidFill>
                </a:rPr>
                <a:t>Service 2</a:t>
              </a:r>
            </a:p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obtenir Achat_client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89871F5-CEF0-A11F-FE98-404D391A7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97" t="23012" r="27898" b="20848"/>
            <a:stretch/>
          </p:blipFill>
          <p:spPr>
            <a:xfrm>
              <a:off x="10293101" y="1855449"/>
              <a:ext cx="831639" cy="831637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3366B5E-4F31-B62A-C27E-A6FC234BD701}"/>
              </a:ext>
            </a:extLst>
          </p:cNvPr>
          <p:cNvGrpSpPr/>
          <p:nvPr/>
        </p:nvGrpSpPr>
        <p:grpSpPr>
          <a:xfrm>
            <a:off x="9471546" y="3481841"/>
            <a:ext cx="2474748" cy="1461730"/>
            <a:chOff x="9471546" y="3481841"/>
            <a:chExt cx="2474748" cy="146173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A379833-3889-6CFF-7F67-93C4C711A49C}"/>
                </a:ext>
              </a:extLst>
            </p:cNvPr>
            <p:cNvSpPr/>
            <p:nvPr/>
          </p:nvSpPr>
          <p:spPr>
            <a:xfrm>
              <a:off x="9471546" y="3481841"/>
              <a:ext cx="2474748" cy="1461730"/>
            </a:xfrm>
            <a:prstGeom prst="roundRect">
              <a:avLst>
                <a:gd name="adj" fmla="val 10971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r>
                <a:rPr lang="fr-FR" dirty="0">
                  <a:solidFill>
                    <a:schemeClr val="accent1"/>
                  </a:solidFill>
                </a:rPr>
                <a:t>Service 3</a:t>
              </a:r>
            </a:p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Appeler Client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4BB7ABC-73F1-D26A-8726-FE1EBD5DC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97" t="23012" r="27898" b="20848"/>
            <a:stretch/>
          </p:blipFill>
          <p:spPr>
            <a:xfrm>
              <a:off x="10275091" y="3517715"/>
              <a:ext cx="867658" cy="867656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12D4DD-6176-DFD3-8848-D1F06B2B5D62}"/>
              </a:ext>
            </a:extLst>
          </p:cNvPr>
          <p:cNvGrpSpPr/>
          <p:nvPr/>
        </p:nvGrpSpPr>
        <p:grpSpPr>
          <a:xfrm>
            <a:off x="9471546" y="5227220"/>
            <a:ext cx="2474748" cy="1461730"/>
            <a:chOff x="9471546" y="5227220"/>
            <a:chExt cx="2474748" cy="146173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F81C37A-54C7-54E6-881A-A56CFBE154CF}"/>
                </a:ext>
              </a:extLst>
            </p:cNvPr>
            <p:cNvSpPr/>
            <p:nvPr/>
          </p:nvSpPr>
          <p:spPr>
            <a:xfrm>
              <a:off x="9471546" y="5227220"/>
              <a:ext cx="2474748" cy="1461730"/>
            </a:xfrm>
            <a:prstGeom prst="roundRect">
              <a:avLst>
                <a:gd name="adj" fmla="val 10971"/>
              </a:avLst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endParaRPr lang="fr-FR" dirty="0">
                <a:solidFill>
                  <a:schemeClr val="accent1"/>
                </a:solidFill>
              </a:endParaRPr>
            </a:p>
            <a:p>
              <a:pPr algn="ctr"/>
              <a:r>
                <a:rPr lang="fr-FR" dirty="0">
                  <a:solidFill>
                    <a:schemeClr val="accent1"/>
                  </a:solidFill>
                </a:rPr>
                <a:t>Service 4</a:t>
              </a:r>
            </a:p>
            <a:p>
              <a:pPr algn="ctr"/>
              <a:r>
                <a:rPr lang="fr-FR" dirty="0">
                  <a:solidFill>
                    <a:schemeClr val="accent1">
                      <a:lumMod val="50000"/>
                    </a:schemeClr>
                  </a:solidFill>
                </a:rPr>
                <a:t>Ecrire au client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4C3F4C9-28CA-84A5-E03F-547D12365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97" t="23012" r="27898" b="20848"/>
            <a:stretch/>
          </p:blipFill>
          <p:spPr>
            <a:xfrm>
              <a:off x="10261019" y="5257254"/>
              <a:ext cx="895802" cy="895800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E933F2-0026-7292-55EB-FE14D9A53ACD}"/>
              </a:ext>
            </a:extLst>
          </p:cNvPr>
          <p:cNvCxnSpPr>
            <a:cxnSpLocks/>
          </p:cNvCxnSpPr>
          <p:nvPr/>
        </p:nvCxnSpPr>
        <p:spPr>
          <a:xfrm flipV="1">
            <a:off x="6849413" y="875763"/>
            <a:ext cx="2998426" cy="2792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618E68-1CCD-AE21-499E-696371426666}"/>
              </a:ext>
            </a:extLst>
          </p:cNvPr>
          <p:cNvCxnSpPr>
            <a:cxnSpLocks/>
          </p:cNvCxnSpPr>
          <p:nvPr/>
        </p:nvCxnSpPr>
        <p:spPr>
          <a:xfrm flipV="1">
            <a:off x="6862292" y="2621225"/>
            <a:ext cx="2998426" cy="10467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5FD0A4-43C2-2AAF-5DF2-744BDCCCA5EE}"/>
              </a:ext>
            </a:extLst>
          </p:cNvPr>
          <p:cNvCxnSpPr>
            <a:cxnSpLocks/>
          </p:cNvCxnSpPr>
          <p:nvPr/>
        </p:nvCxnSpPr>
        <p:spPr>
          <a:xfrm>
            <a:off x="6868995" y="3652987"/>
            <a:ext cx="2978844" cy="2335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2AC09F-CBD4-9F5B-D090-63EAEFD58615}"/>
              </a:ext>
            </a:extLst>
          </p:cNvPr>
          <p:cNvCxnSpPr>
            <a:cxnSpLocks/>
          </p:cNvCxnSpPr>
          <p:nvPr/>
        </p:nvCxnSpPr>
        <p:spPr>
          <a:xfrm>
            <a:off x="6881875" y="3652987"/>
            <a:ext cx="2965964" cy="6962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A046CE7A-2959-6395-9057-D51AE8ED1F76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Architecture Logicielle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8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719250" y="6430846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자유형 34">
            <a:extLst>
              <a:ext uri="{FF2B5EF4-FFF2-40B4-BE49-F238E27FC236}">
                <a16:creationId xmlns:a16="http://schemas.microsoft.com/office/drawing/2014/main" id="{226B3F3D-4699-4687-80E4-C921843151B3}"/>
              </a:ext>
            </a:extLst>
          </p:cNvPr>
          <p:cNvSpPr/>
          <p:nvPr/>
        </p:nvSpPr>
        <p:spPr>
          <a:xfrm>
            <a:off x="3565880" y="1571196"/>
            <a:ext cx="2208128" cy="1144800"/>
          </a:xfrm>
          <a:custGeom>
            <a:avLst/>
            <a:gdLst>
              <a:gd name="connsiteX0" fmla="*/ 1164771 w 1164771"/>
              <a:gd name="connsiteY0" fmla="*/ 925285 h 925285"/>
              <a:gd name="connsiteX1" fmla="*/ 457200 w 1164771"/>
              <a:gd name="connsiteY1" fmla="*/ 0 h 925285"/>
              <a:gd name="connsiteX2" fmla="*/ 0 w 1164771"/>
              <a:gd name="connsiteY2" fmla="*/ 0 h 925285"/>
              <a:gd name="connsiteX3" fmla="*/ 0 w 1164771"/>
              <a:gd name="connsiteY3" fmla="*/ 283028 h 92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1" h="925285">
                <a:moveTo>
                  <a:pt x="1164771" y="925285"/>
                </a:moveTo>
                <a:lnTo>
                  <a:pt x="457200" y="0"/>
                </a:lnTo>
                <a:lnTo>
                  <a:pt x="0" y="0"/>
                </a:lnTo>
                <a:lnTo>
                  <a:pt x="0" y="283028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8" name="자유형 35">
            <a:extLst>
              <a:ext uri="{FF2B5EF4-FFF2-40B4-BE49-F238E27FC236}">
                <a16:creationId xmlns:a16="http://schemas.microsoft.com/office/drawing/2014/main" id="{F07BCB90-F1DE-4008-8B06-1E8644218D8F}"/>
              </a:ext>
            </a:extLst>
          </p:cNvPr>
          <p:cNvSpPr/>
          <p:nvPr/>
        </p:nvSpPr>
        <p:spPr>
          <a:xfrm flipH="1">
            <a:off x="6427771" y="1163612"/>
            <a:ext cx="2160000" cy="1552384"/>
          </a:xfrm>
          <a:custGeom>
            <a:avLst/>
            <a:gdLst>
              <a:gd name="connsiteX0" fmla="*/ 1164771 w 1164771"/>
              <a:gd name="connsiteY0" fmla="*/ 925285 h 925285"/>
              <a:gd name="connsiteX1" fmla="*/ 457200 w 1164771"/>
              <a:gd name="connsiteY1" fmla="*/ 0 h 925285"/>
              <a:gd name="connsiteX2" fmla="*/ 0 w 1164771"/>
              <a:gd name="connsiteY2" fmla="*/ 0 h 925285"/>
              <a:gd name="connsiteX3" fmla="*/ 0 w 1164771"/>
              <a:gd name="connsiteY3" fmla="*/ 283028 h 92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1" h="925285">
                <a:moveTo>
                  <a:pt x="1164771" y="925285"/>
                </a:moveTo>
                <a:lnTo>
                  <a:pt x="457200" y="0"/>
                </a:lnTo>
                <a:lnTo>
                  <a:pt x="0" y="0"/>
                </a:lnTo>
                <a:lnTo>
                  <a:pt x="0" y="283028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9" name="자유형 38">
            <a:extLst>
              <a:ext uri="{FF2B5EF4-FFF2-40B4-BE49-F238E27FC236}">
                <a16:creationId xmlns:a16="http://schemas.microsoft.com/office/drawing/2014/main" id="{D8BBE907-D196-48D5-A201-A9ADA4C6A1ED}"/>
              </a:ext>
            </a:extLst>
          </p:cNvPr>
          <p:cNvSpPr/>
          <p:nvPr/>
        </p:nvSpPr>
        <p:spPr>
          <a:xfrm>
            <a:off x="3614008" y="4423309"/>
            <a:ext cx="2160000" cy="1144800"/>
          </a:xfrm>
          <a:custGeom>
            <a:avLst/>
            <a:gdLst>
              <a:gd name="connsiteX0" fmla="*/ 1164772 w 1164772"/>
              <a:gd name="connsiteY0" fmla="*/ 0 h 1143000"/>
              <a:gd name="connsiteX1" fmla="*/ 446314 w 1164772"/>
              <a:gd name="connsiteY1" fmla="*/ 1143000 h 1143000"/>
              <a:gd name="connsiteX2" fmla="*/ 0 w 1164772"/>
              <a:gd name="connsiteY2" fmla="*/ 1143000 h 1143000"/>
              <a:gd name="connsiteX3" fmla="*/ 0 w 1164772"/>
              <a:gd name="connsiteY3" fmla="*/ 805543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2" h="1143000">
                <a:moveTo>
                  <a:pt x="1164772" y="0"/>
                </a:moveTo>
                <a:lnTo>
                  <a:pt x="446314" y="1143000"/>
                </a:lnTo>
                <a:lnTo>
                  <a:pt x="0" y="1143000"/>
                </a:lnTo>
                <a:lnTo>
                  <a:pt x="0" y="805543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10" name="자유형 39">
            <a:extLst>
              <a:ext uri="{FF2B5EF4-FFF2-40B4-BE49-F238E27FC236}">
                <a16:creationId xmlns:a16="http://schemas.microsoft.com/office/drawing/2014/main" id="{F95D65B3-90CB-4AEC-BF6B-25F28F9E843E}"/>
              </a:ext>
            </a:extLst>
          </p:cNvPr>
          <p:cNvSpPr/>
          <p:nvPr/>
        </p:nvSpPr>
        <p:spPr>
          <a:xfrm flipH="1">
            <a:off x="6414892" y="4410430"/>
            <a:ext cx="2160000" cy="1144800"/>
          </a:xfrm>
          <a:custGeom>
            <a:avLst/>
            <a:gdLst>
              <a:gd name="connsiteX0" fmla="*/ 1164772 w 1164772"/>
              <a:gd name="connsiteY0" fmla="*/ 0 h 1143000"/>
              <a:gd name="connsiteX1" fmla="*/ 446314 w 1164772"/>
              <a:gd name="connsiteY1" fmla="*/ 1143000 h 1143000"/>
              <a:gd name="connsiteX2" fmla="*/ 0 w 1164772"/>
              <a:gd name="connsiteY2" fmla="*/ 1143000 h 1143000"/>
              <a:gd name="connsiteX3" fmla="*/ 0 w 1164772"/>
              <a:gd name="connsiteY3" fmla="*/ 805543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4772" h="1143000">
                <a:moveTo>
                  <a:pt x="1164772" y="0"/>
                </a:moveTo>
                <a:lnTo>
                  <a:pt x="446314" y="1143000"/>
                </a:lnTo>
                <a:lnTo>
                  <a:pt x="0" y="1143000"/>
                </a:lnTo>
                <a:lnTo>
                  <a:pt x="0" y="805543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11" name="자유형 29">
            <a:extLst>
              <a:ext uri="{FF2B5EF4-FFF2-40B4-BE49-F238E27FC236}">
                <a16:creationId xmlns:a16="http://schemas.microsoft.com/office/drawing/2014/main" id="{49092625-5116-4F3B-99D1-E655F01C30FD}"/>
              </a:ext>
            </a:extLst>
          </p:cNvPr>
          <p:cNvSpPr/>
          <p:nvPr/>
        </p:nvSpPr>
        <p:spPr>
          <a:xfrm>
            <a:off x="1517438" y="782908"/>
            <a:ext cx="1757960" cy="1012304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자유형 30">
            <a:extLst>
              <a:ext uri="{FF2B5EF4-FFF2-40B4-BE49-F238E27FC236}">
                <a16:creationId xmlns:a16="http://schemas.microsoft.com/office/drawing/2014/main" id="{881DC363-10B6-4145-AF98-9947CC81EC6E}"/>
              </a:ext>
            </a:extLst>
          </p:cNvPr>
          <p:cNvSpPr/>
          <p:nvPr/>
        </p:nvSpPr>
        <p:spPr>
          <a:xfrm flipH="1">
            <a:off x="9054562" y="1457908"/>
            <a:ext cx="1620000" cy="478972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자유형 31">
            <a:extLst>
              <a:ext uri="{FF2B5EF4-FFF2-40B4-BE49-F238E27FC236}">
                <a16:creationId xmlns:a16="http://schemas.microsoft.com/office/drawing/2014/main" id="{1091A070-9BBF-43ED-A49F-465C17344D14}"/>
              </a:ext>
            </a:extLst>
          </p:cNvPr>
          <p:cNvSpPr/>
          <p:nvPr/>
        </p:nvSpPr>
        <p:spPr>
          <a:xfrm flipV="1">
            <a:off x="1493375" y="5337365"/>
            <a:ext cx="1755150" cy="969684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 32">
            <a:extLst>
              <a:ext uri="{FF2B5EF4-FFF2-40B4-BE49-F238E27FC236}">
                <a16:creationId xmlns:a16="http://schemas.microsoft.com/office/drawing/2014/main" id="{6B46107C-6D64-4891-9F32-C42816F2FDE1}"/>
              </a:ext>
            </a:extLst>
          </p:cNvPr>
          <p:cNvSpPr/>
          <p:nvPr/>
        </p:nvSpPr>
        <p:spPr>
          <a:xfrm flipH="1" flipV="1">
            <a:off x="8898146" y="5334775"/>
            <a:ext cx="1620000" cy="857648"/>
          </a:xfrm>
          <a:custGeom>
            <a:avLst/>
            <a:gdLst>
              <a:gd name="connsiteX0" fmla="*/ 1382486 w 1382486"/>
              <a:gd name="connsiteY0" fmla="*/ 478972 h 478972"/>
              <a:gd name="connsiteX1" fmla="*/ 870857 w 1382486"/>
              <a:gd name="connsiteY1" fmla="*/ 0 h 478972"/>
              <a:gd name="connsiteX2" fmla="*/ 0 w 1382486"/>
              <a:gd name="connsiteY2" fmla="*/ 0 h 478972"/>
              <a:gd name="connsiteX3" fmla="*/ 0 w 1382486"/>
              <a:gd name="connsiteY3" fmla="*/ 457200 h 47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2486" h="478972">
                <a:moveTo>
                  <a:pt x="1382486" y="478972"/>
                </a:moveTo>
                <a:lnTo>
                  <a:pt x="870857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7" name="그룹 28">
            <a:extLst>
              <a:ext uri="{FF2B5EF4-FFF2-40B4-BE49-F238E27FC236}">
                <a16:creationId xmlns:a16="http://schemas.microsoft.com/office/drawing/2014/main" id="{25A8C55A-8287-43A0-823D-C0889EC46183}"/>
              </a:ext>
            </a:extLst>
          </p:cNvPr>
          <p:cNvGrpSpPr/>
          <p:nvPr/>
        </p:nvGrpSpPr>
        <p:grpSpPr>
          <a:xfrm>
            <a:off x="706232" y="1736953"/>
            <a:ext cx="2052676" cy="1367960"/>
            <a:chOff x="947558" y="4295053"/>
            <a:chExt cx="2145586" cy="1063964"/>
          </a:xfrm>
        </p:grpSpPr>
        <p:sp>
          <p:nvSpPr>
            <p:cNvPr id="18" name="Text Placeholder 17">
              <a:extLst>
                <a:ext uri="{FF2B5EF4-FFF2-40B4-BE49-F238E27FC236}">
                  <a16:creationId xmlns:a16="http://schemas.microsoft.com/office/drawing/2014/main" id="{D5C2BC39-1C79-4F12-A4DB-C19753F657F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47558" y="4295053"/>
              <a:ext cx="2145586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accent1"/>
                  </a:solidFill>
                </a:rPr>
                <a:t>ANALYSER LE BESOIN</a:t>
              </a:r>
            </a:p>
          </p:txBody>
        </p:sp>
        <p:sp>
          <p:nvSpPr>
            <p:cNvPr id="19" name="Text Placeholder 18">
              <a:extLst>
                <a:ext uri="{FF2B5EF4-FFF2-40B4-BE49-F238E27FC236}">
                  <a16:creationId xmlns:a16="http://schemas.microsoft.com/office/drawing/2014/main" id="{AC263EC5-4437-44FF-84D9-EB86BB32990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54839" y="4506480"/>
              <a:ext cx="2088000" cy="254936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Etude Statistique reelle</a:t>
              </a: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FBEAF47-748E-47BD-8F0F-CEA5DEE31A80}"/>
                </a:ext>
              </a:extLst>
            </p:cNvPr>
            <p:cNvSpPr txBox="1"/>
            <p:nvPr userDrawn="1"/>
          </p:nvSpPr>
          <p:spPr>
            <a:xfrm>
              <a:off x="954839" y="4712690"/>
              <a:ext cx="2088000" cy="646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Passer au Questionnaire de porte a porte dans les diff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rentes boutiques pour des enquetes nettes.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32">
            <a:extLst>
              <a:ext uri="{FF2B5EF4-FFF2-40B4-BE49-F238E27FC236}">
                <a16:creationId xmlns:a16="http://schemas.microsoft.com/office/drawing/2014/main" id="{C1322AA8-2966-4906-A080-8F03D6536D99}"/>
              </a:ext>
            </a:extLst>
          </p:cNvPr>
          <p:cNvGrpSpPr/>
          <p:nvPr/>
        </p:nvGrpSpPr>
        <p:grpSpPr>
          <a:xfrm>
            <a:off x="533562" y="4046365"/>
            <a:ext cx="2741836" cy="1157970"/>
            <a:chOff x="3406083" y="4276191"/>
            <a:chExt cx="3180530" cy="907649"/>
          </a:xfrm>
        </p:grpSpPr>
        <p:sp>
          <p:nvSpPr>
            <p:cNvPr id="22" name="Text Placeholder 17">
              <a:extLst>
                <a:ext uri="{FF2B5EF4-FFF2-40B4-BE49-F238E27FC236}">
                  <a16:creationId xmlns:a16="http://schemas.microsoft.com/office/drawing/2014/main" id="{55CC229C-76E7-4413-96A3-B3C29B4332D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425615" y="4276191"/>
              <a:ext cx="2641892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accent4"/>
                  </a:solidFill>
                </a:rPr>
                <a:t>IMPLEMENTER LE BESOIN</a:t>
              </a:r>
            </a:p>
          </p:txBody>
        </p:sp>
        <p:sp>
          <p:nvSpPr>
            <p:cNvPr id="23" name="Text Placeholder 18">
              <a:extLst>
                <a:ext uri="{FF2B5EF4-FFF2-40B4-BE49-F238E27FC236}">
                  <a16:creationId xmlns:a16="http://schemas.microsoft.com/office/drawing/2014/main" id="{9153325A-A1DB-4098-A616-C57596917FE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420045" y="4512435"/>
              <a:ext cx="3166568" cy="18330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Languages de Programmation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8B21195-9E97-4428-9A89-40762FA3E571}"/>
                </a:ext>
              </a:extLst>
            </p:cNvPr>
            <p:cNvSpPr txBox="1"/>
            <p:nvPr userDrawn="1"/>
          </p:nvSpPr>
          <p:spPr>
            <a:xfrm>
              <a:off x="3406083" y="4677228"/>
              <a:ext cx="2880924" cy="506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C’est a ce stade que le developpeur doit faire intervenir un langage de Programmation dans la conception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그룹 36">
            <a:extLst>
              <a:ext uri="{FF2B5EF4-FFF2-40B4-BE49-F238E27FC236}">
                <a16:creationId xmlns:a16="http://schemas.microsoft.com/office/drawing/2014/main" id="{6AEF8D65-101D-404B-BD0A-65B279D38EE9}"/>
              </a:ext>
            </a:extLst>
          </p:cNvPr>
          <p:cNvGrpSpPr/>
          <p:nvPr/>
        </p:nvGrpSpPr>
        <p:grpSpPr>
          <a:xfrm>
            <a:off x="9523801" y="1968785"/>
            <a:ext cx="2271780" cy="1272694"/>
            <a:chOff x="6409320" y="4295053"/>
            <a:chExt cx="2635266" cy="1272694"/>
          </a:xfrm>
        </p:grpSpPr>
        <p:sp>
          <p:nvSpPr>
            <p:cNvPr id="26" name="Text Placeholder 17">
              <a:extLst>
                <a:ext uri="{FF2B5EF4-FFF2-40B4-BE49-F238E27FC236}">
                  <a16:creationId xmlns:a16="http://schemas.microsoft.com/office/drawing/2014/main" id="{4D1B9362-2822-4537-AF8C-017DD086A8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412267" y="4295053"/>
              <a:ext cx="2300172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MODELISER LE BESOIN</a:t>
              </a:r>
            </a:p>
          </p:txBody>
        </p:sp>
        <p:sp>
          <p:nvSpPr>
            <p:cNvPr id="27" name="Text Placeholder 18">
              <a:extLst>
                <a:ext uri="{FF2B5EF4-FFF2-40B4-BE49-F238E27FC236}">
                  <a16:creationId xmlns:a16="http://schemas.microsoft.com/office/drawing/2014/main" id="{71AD5B2C-A3A9-4F2F-B408-24291A4E933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409320" y="4567263"/>
              <a:ext cx="2635266" cy="19816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Interpretation Informatique</a:t>
              </a:r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F46828F9-BADD-4CF8-8DA6-3F4CAAD35B46}"/>
                </a:ext>
              </a:extLst>
            </p:cNvPr>
            <p:cNvSpPr txBox="1"/>
            <p:nvPr userDrawn="1"/>
          </p:nvSpPr>
          <p:spPr>
            <a:xfrm>
              <a:off x="6446544" y="4736750"/>
              <a:ext cx="24303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Passer par un language de modelisation des donn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es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pour parvenir a quelque chose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beaucoup plus logique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그룹 51">
            <a:extLst>
              <a:ext uri="{FF2B5EF4-FFF2-40B4-BE49-F238E27FC236}">
                <a16:creationId xmlns:a16="http://schemas.microsoft.com/office/drawing/2014/main" id="{7DC64304-2B10-44E0-971F-118BA7F2BA89}"/>
              </a:ext>
            </a:extLst>
          </p:cNvPr>
          <p:cNvGrpSpPr/>
          <p:nvPr/>
        </p:nvGrpSpPr>
        <p:grpSpPr>
          <a:xfrm>
            <a:off x="9563471" y="4154653"/>
            <a:ext cx="2638029" cy="1105543"/>
            <a:chOff x="9159650" y="4295053"/>
            <a:chExt cx="3060120" cy="1105543"/>
          </a:xfrm>
        </p:grpSpPr>
        <p:sp>
          <p:nvSpPr>
            <p:cNvPr id="30" name="Text Placeholder 17">
              <a:extLst>
                <a:ext uri="{FF2B5EF4-FFF2-40B4-BE49-F238E27FC236}">
                  <a16:creationId xmlns:a16="http://schemas.microsoft.com/office/drawing/2014/main" id="{6BEC4918-F9B8-458A-A962-813B809405F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159650" y="4295053"/>
              <a:ext cx="2211859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SECURISER LE PRODUIT</a:t>
              </a:r>
            </a:p>
          </p:txBody>
        </p:sp>
        <p:sp>
          <p:nvSpPr>
            <p:cNvPr id="31" name="Text Placeholder 18">
              <a:extLst>
                <a:ext uri="{FF2B5EF4-FFF2-40B4-BE49-F238E27FC236}">
                  <a16:creationId xmlns:a16="http://schemas.microsoft.com/office/drawing/2014/main" id="{9F5A9A48-E1FD-4F8C-BF2D-62D674926A5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226427" y="4590304"/>
              <a:ext cx="2546727" cy="1798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Protocole de SECURITE Reseau</a:t>
              </a:r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EC333592-5575-41DA-93B2-50D231FB0A13}"/>
                </a:ext>
              </a:extLst>
            </p:cNvPr>
            <p:cNvSpPr txBox="1"/>
            <p:nvPr userDrawn="1"/>
          </p:nvSpPr>
          <p:spPr>
            <a:xfrm>
              <a:off x="9229923" y="4754265"/>
              <a:ext cx="2989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C’est la qu’interviens les protocoles de s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curit</a:t>
              </a:r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é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haut niveau pour assurer la sécurite du produit.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4" name="Espace réservé pour une image 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8803" y="874595"/>
            <a:ext cx="1180510" cy="1180510"/>
          </a:xfrm>
          <a:prstGeom prst="ellipse">
            <a:avLst/>
          </a:prstGeom>
        </p:spPr>
      </p:pic>
      <p:pic>
        <p:nvPicPr>
          <p:cNvPr id="36" name="Espace réservé pour une image 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" r="5521"/>
          <a:stretch>
            <a:fillRect/>
          </a:stretch>
        </p:blipFill>
        <p:spPr>
          <a:xfrm>
            <a:off x="7916270" y="846330"/>
            <a:ext cx="1592509" cy="1552384"/>
          </a:xfrm>
          <a:prstGeom prst="ellipse">
            <a:avLst/>
          </a:prstGeom>
        </p:spPr>
      </p:pic>
      <p:pic>
        <p:nvPicPr>
          <p:cNvPr id="37" name="Espace réservé pour une image 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55" y="4702908"/>
            <a:ext cx="1357639" cy="1235978"/>
          </a:xfrm>
          <a:prstGeom prst="ellipse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F43127EB-8B0F-4888-A00A-3C8B1BCA624F}"/>
              </a:ext>
            </a:extLst>
          </p:cNvPr>
          <p:cNvSpPr/>
          <p:nvPr/>
        </p:nvSpPr>
        <p:spPr>
          <a:xfrm>
            <a:off x="5395514" y="2812354"/>
            <a:ext cx="1483227" cy="150754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F451433B-23FE-43A3-A725-9BEF749B80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4799543"/>
            <a:ext cx="863601" cy="11034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CBDA3D5-56F0-40E6-9DE2-670A2379CF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4" r="1295"/>
          <a:stretch/>
        </p:blipFill>
        <p:spPr>
          <a:xfrm>
            <a:off x="5328646" y="2808514"/>
            <a:ext cx="1542514" cy="1536601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1DC8684-091B-E1B4-252A-07E46D07C888}"/>
              </a:ext>
            </a:extLst>
          </p:cNvPr>
          <p:cNvSpPr/>
          <p:nvPr/>
        </p:nvSpPr>
        <p:spPr>
          <a:xfrm>
            <a:off x="669701" y="1766687"/>
            <a:ext cx="1909110" cy="1356501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7C39726-5C50-8905-D441-369C07E056B1}"/>
              </a:ext>
            </a:extLst>
          </p:cNvPr>
          <p:cNvSpPr/>
          <p:nvPr/>
        </p:nvSpPr>
        <p:spPr>
          <a:xfrm>
            <a:off x="571356" y="4066937"/>
            <a:ext cx="2288708" cy="1219017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6824D855-9008-FE08-1A26-8C178A2B2F85}"/>
              </a:ext>
            </a:extLst>
          </p:cNvPr>
          <p:cNvSpPr/>
          <p:nvPr/>
        </p:nvSpPr>
        <p:spPr>
          <a:xfrm>
            <a:off x="9608158" y="4115758"/>
            <a:ext cx="2460218" cy="1219017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B075BEF0-40CE-24F3-CB62-739CB15A8D14}"/>
              </a:ext>
            </a:extLst>
          </p:cNvPr>
          <p:cNvSpPr/>
          <p:nvPr/>
        </p:nvSpPr>
        <p:spPr>
          <a:xfrm>
            <a:off x="9565713" y="1961764"/>
            <a:ext cx="2005395" cy="1279715"/>
          </a:xfrm>
          <a:prstGeom prst="roundRect">
            <a:avLst>
              <a:gd name="adj" fmla="val 7326"/>
            </a:avLst>
          </a:prstGeom>
          <a:noFill/>
          <a:ln w="38100">
            <a:solidFill>
              <a:srgbClr val="99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36678BDB-AA78-52F2-5D80-28120A3B238F}"/>
              </a:ext>
            </a:extLst>
          </p:cNvPr>
          <p:cNvSpPr txBox="1">
            <a:spLocks/>
          </p:cNvSpPr>
          <p:nvPr/>
        </p:nvSpPr>
        <p:spPr>
          <a:xfrm>
            <a:off x="323530" y="99664"/>
            <a:ext cx="11573197" cy="339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 de developpement (</a:t>
            </a: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work-flow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731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" grpId="0" animBg="1"/>
      <p:bldP spid="5" grpId="0" animBg="1"/>
      <p:bldP spid="15" grpId="0" animBg="1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09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66070" y="1161363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Image 6">
            <a:extLst>
              <a:ext uri="{FF2B5EF4-FFF2-40B4-BE49-F238E27FC236}">
                <a16:creationId xmlns:a16="http://schemas.microsoft.com/office/drawing/2014/main" id="{CCF4F8E9-FA03-5273-74F9-8FC2419499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1" y="1810542"/>
            <a:ext cx="4637314" cy="451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3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1335066" y="1175011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ge 22">
            <a:extLst>
              <a:ext uri="{FF2B5EF4-FFF2-40B4-BE49-F238E27FC236}">
                <a16:creationId xmlns:a16="http://schemas.microsoft.com/office/drawing/2014/main" id="{660A7850-EFF0-FABF-6F97-57518A6CC3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03" y="1863592"/>
            <a:ext cx="4446436" cy="46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2413243" y="1175011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 21">
            <a:extLst>
              <a:ext uri="{FF2B5EF4-FFF2-40B4-BE49-F238E27FC236}">
                <a16:creationId xmlns:a16="http://schemas.microsoft.com/office/drawing/2014/main" id="{D5F69428-7523-7577-FA52-0639E1147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89" y="1777607"/>
            <a:ext cx="4694186" cy="473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423181" y="1175011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age 3">
            <a:extLst>
              <a:ext uri="{FF2B5EF4-FFF2-40B4-BE49-F238E27FC236}">
                <a16:creationId xmlns:a16="http://schemas.microsoft.com/office/drawing/2014/main" id="{71305BC6-91F2-8EC2-D714-5D0A59893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876" y="2367220"/>
            <a:ext cx="3959588" cy="383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7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38780" y="1952937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 23">
            <a:extLst>
              <a:ext uri="{FF2B5EF4-FFF2-40B4-BE49-F238E27FC236}">
                <a16:creationId xmlns:a16="http://schemas.microsoft.com/office/drawing/2014/main" id="{4D67D6F2-E7AC-311D-960B-2A2FE7E59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80" y="2390436"/>
            <a:ext cx="4330882" cy="424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8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BDC25E-E8BB-340A-6590-5D81545C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14A21-0B67-AB11-A2AD-50AED83D7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3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1348714" y="1952937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Image 12">
            <a:extLst>
              <a:ext uri="{FF2B5EF4-FFF2-40B4-BE49-F238E27FC236}">
                <a16:creationId xmlns:a16="http://schemas.microsoft.com/office/drawing/2014/main" id="{7576A066-78AC-0253-0C39-234637EAC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04" y="2429301"/>
            <a:ext cx="4692934" cy="376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9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2426890" y="1952937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 5">
            <a:extLst>
              <a:ext uri="{FF2B5EF4-FFF2-40B4-BE49-F238E27FC236}">
                <a16:creationId xmlns:a16="http://schemas.microsoft.com/office/drawing/2014/main" id="{73388188-5BB3-332D-19E2-CCCD7ED7E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346" y="1809766"/>
            <a:ext cx="4390760" cy="475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14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423180" y="1952937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 278">
            <a:extLst>
              <a:ext uri="{FF2B5EF4-FFF2-40B4-BE49-F238E27FC236}">
                <a16:creationId xmlns:a16="http://schemas.microsoft.com/office/drawing/2014/main" id="{15288036-3DF3-9D89-AD94-896BFA46D6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17" y="1922565"/>
            <a:ext cx="4354213" cy="43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8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85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66074" y="2689922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10">
            <a:extLst>
              <a:ext uri="{FF2B5EF4-FFF2-40B4-BE49-F238E27FC236}">
                <a16:creationId xmlns:a16="http://schemas.microsoft.com/office/drawing/2014/main" id="{7C774DA9-754B-361E-98B3-7AF7F2E2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29" y="2236629"/>
            <a:ext cx="4791764" cy="396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9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1389665" y="2689922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6">
            <a:extLst>
              <a:ext uri="{FF2B5EF4-FFF2-40B4-BE49-F238E27FC236}">
                <a16:creationId xmlns:a16="http://schemas.microsoft.com/office/drawing/2014/main" id="{D6A26512-3F97-C301-7765-4EB40BE79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7014950" y="1760412"/>
            <a:ext cx="4339989" cy="433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12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2481489" y="2717218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6">
            <a:extLst>
              <a:ext uri="{FF2B5EF4-FFF2-40B4-BE49-F238E27FC236}">
                <a16:creationId xmlns:a16="http://schemas.microsoft.com/office/drawing/2014/main" id="{B286F7B2-915C-D6A1-6E8F-F38484149E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69" y="2198838"/>
            <a:ext cx="4370613" cy="41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436840" y="2717218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8">
            <a:extLst>
              <a:ext uri="{FF2B5EF4-FFF2-40B4-BE49-F238E27FC236}">
                <a16:creationId xmlns:a16="http://schemas.microsoft.com/office/drawing/2014/main" id="{4237BE81-D0FB-47DA-BE8E-971045001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6696186" y="2085044"/>
            <a:ext cx="5198507" cy="41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2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0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" name="Imag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6" y="4641411"/>
            <a:ext cx="708123" cy="6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625398" y="4573315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 13">
            <a:extLst>
              <a:ext uri="{FF2B5EF4-FFF2-40B4-BE49-F238E27FC236}">
                <a16:creationId xmlns:a16="http://schemas.microsoft.com/office/drawing/2014/main" id="{F87770FF-6672-F97B-061C-9CE880F3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20" y="2211343"/>
            <a:ext cx="4142689" cy="40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8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" name="Imag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6" y="4641411"/>
            <a:ext cx="708123" cy="6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49" y="4607431"/>
            <a:ext cx="691608" cy="6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1894642" y="4559667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Image 20">
            <a:extLst>
              <a:ext uri="{FF2B5EF4-FFF2-40B4-BE49-F238E27FC236}">
                <a16:creationId xmlns:a16="http://schemas.microsoft.com/office/drawing/2014/main" id="{ACC5070D-00D7-FB1F-7D57-5476DB3E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931" y="2677523"/>
            <a:ext cx="3287376" cy="328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9C2892-1CF7-4901-A242-B7F8CBF00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 b="7707"/>
          <a:stretch/>
        </p:blipFill>
        <p:spPr>
          <a:xfrm>
            <a:off x="0" y="0"/>
            <a:ext cx="12173340" cy="68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62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" name="Imag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6" y="4641411"/>
            <a:ext cx="708123" cy="6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49" y="4607431"/>
            <a:ext cx="691608" cy="6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C0B48A3-12DE-46AB-8B8F-0B470A63775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83" y="4495826"/>
            <a:ext cx="954374" cy="9543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027410" y="4573315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 17">
            <a:extLst>
              <a:ext uri="{FF2B5EF4-FFF2-40B4-BE49-F238E27FC236}">
                <a16:creationId xmlns:a16="http://schemas.microsoft.com/office/drawing/2014/main" id="{8B4864D1-C680-7184-E862-07108D05A65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6" t="10215" r="14467" b="10421"/>
          <a:stretch/>
        </p:blipFill>
        <p:spPr>
          <a:xfrm>
            <a:off x="7328079" y="2535329"/>
            <a:ext cx="3606084" cy="373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8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" name="Imag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6" y="4641411"/>
            <a:ext cx="708123" cy="6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49" y="4607431"/>
            <a:ext cx="691608" cy="6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C0B48A3-12DE-46AB-8B8F-0B470A63775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83" y="4495826"/>
            <a:ext cx="954374" cy="9543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pic>
        <p:nvPicPr>
          <p:cNvPr id="15" name="Image 25">
            <a:extLst>
              <a:ext uri="{FF2B5EF4-FFF2-40B4-BE49-F238E27FC236}">
                <a16:creationId xmlns:a16="http://schemas.microsoft.com/office/drawing/2014/main" id="{1C49F81B-4343-1FFB-737C-6A78A55F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r="20209"/>
          <a:stretch>
            <a:fillRect/>
          </a:stretch>
        </p:blipFill>
        <p:spPr bwMode="auto">
          <a:xfrm>
            <a:off x="4056045" y="4654720"/>
            <a:ext cx="679730" cy="6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3969105" y="4586963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 25">
            <a:extLst>
              <a:ext uri="{FF2B5EF4-FFF2-40B4-BE49-F238E27FC236}">
                <a16:creationId xmlns:a16="http://schemas.microsoft.com/office/drawing/2014/main" id="{B9D72681-015F-BA15-5F8A-02A6CE7B9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r="20209"/>
          <a:stretch>
            <a:fillRect/>
          </a:stretch>
        </p:blipFill>
        <p:spPr bwMode="auto">
          <a:xfrm>
            <a:off x="7346920" y="2302030"/>
            <a:ext cx="3780428" cy="37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62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1719250" y="6487122"/>
            <a:ext cx="454090" cy="365125"/>
          </a:xfrm>
        </p:spPr>
        <p:txBody>
          <a:bodyPr/>
          <a:lstStyle/>
          <a:p>
            <a:fld id="{D2B4BBCC-EA5B-4A7E-8C0A-AC47B4F5C809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99AC6C8B-B8E3-43B6-B3FD-A0705F540BDC}"/>
              </a:ext>
            </a:extLst>
          </p:cNvPr>
          <p:cNvSpPr txBox="1"/>
          <p:nvPr/>
        </p:nvSpPr>
        <p:spPr>
          <a:xfrm>
            <a:off x="1654629" y="-1365"/>
            <a:ext cx="888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ANALYSE ET CONCEPTION</a:t>
            </a:r>
            <a:endParaRPr lang="lt-LT" sz="28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568280" y="400485"/>
            <a:ext cx="338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Technologies et les Logiciels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13031" y="776218"/>
            <a:ext cx="2769956" cy="5469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51295" y="3617155"/>
            <a:ext cx="2760088" cy="371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Outils et Logiciels</a:t>
            </a:r>
          </a:p>
        </p:txBody>
      </p:sp>
      <p:pic>
        <p:nvPicPr>
          <p:cNvPr id="8" name="Imag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938" y="1341366"/>
            <a:ext cx="458863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98" y="2134200"/>
            <a:ext cx="466638" cy="45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04" y="2110324"/>
            <a:ext cx="466638" cy="50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884" y="2146668"/>
            <a:ext cx="525908" cy="4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7" r="26746" b="35106"/>
          <a:stretch>
            <a:fillRect/>
          </a:stretch>
        </p:blipFill>
        <p:spPr bwMode="auto">
          <a:xfrm>
            <a:off x="3556325" y="2902363"/>
            <a:ext cx="567206" cy="4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6"/>
          <a:stretch>
            <a:fillRect/>
          </a:stretch>
        </p:blipFill>
        <p:spPr bwMode="auto">
          <a:xfrm>
            <a:off x="2539809" y="2891104"/>
            <a:ext cx="603827" cy="3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40"/>
          <a:stretch>
            <a:fillRect/>
          </a:stretch>
        </p:blipFill>
        <p:spPr bwMode="auto">
          <a:xfrm>
            <a:off x="1534256" y="2790222"/>
            <a:ext cx="497536" cy="53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9" y="2863464"/>
            <a:ext cx="576256" cy="44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876165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0" name="Imag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96" y="4641411"/>
            <a:ext cx="708123" cy="6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49" y="4607431"/>
            <a:ext cx="691608" cy="6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0" y="747578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0" y="1046663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79" name="Image 2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50" y="2020920"/>
            <a:ext cx="637757" cy="65660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C0B48A3-12DE-46AB-8B8F-0B470A63775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83" y="4495826"/>
            <a:ext cx="954374" cy="9543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F30945C-CFCE-747E-4657-072549FCA33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8" y="1255415"/>
            <a:ext cx="603827" cy="5820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9B13ADE-9D4A-3AE8-1D74-79500BF200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2" y="1276471"/>
            <a:ext cx="603827" cy="58712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2736C9E-8253-C4D2-FF55-845957D6259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940" y="1284470"/>
            <a:ext cx="567205" cy="579121"/>
          </a:xfrm>
          <a:prstGeom prst="rect">
            <a:avLst/>
          </a:prstGeom>
        </p:spPr>
      </p:pic>
      <p:pic>
        <p:nvPicPr>
          <p:cNvPr id="15" name="Image 25">
            <a:extLst>
              <a:ext uri="{FF2B5EF4-FFF2-40B4-BE49-F238E27FC236}">
                <a16:creationId xmlns:a16="http://schemas.microsoft.com/office/drawing/2014/main" id="{1C49F81B-4343-1FFB-737C-6A78A55F4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9" r="20209"/>
          <a:stretch>
            <a:fillRect/>
          </a:stretch>
        </p:blipFill>
        <p:spPr bwMode="auto">
          <a:xfrm>
            <a:off x="4056045" y="4654720"/>
            <a:ext cx="679730" cy="66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15">
            <a:extLst>
              <a:ext uri="{FF2B5EF4-FFF2-40B4-BE49-F238E27FC236}">
                <a16:creationId xmlns:a16="http://schemas.microsoft.com/office/drawing/2014/main" id="{5BDCB83C-2406-F9EF-F6E4-63855E03A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219967" y="4566487"/>
            <a:ext cx="711213" cy="82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 : coins arrondis 31">
            <a:extLst>
              <a:ext uri="{FF2B5EF4-FFF2-40B4-BE49-F238E27FC236}">
                <a16:creationId xmlns:a16="http://schemas.microsoft.com/office/drawing/2014/main" id="{2236971F-2C46-BC68-F56B-4065AE1B88D2}"/>
              </a:ext>
            </a:extLst>
          </p:cNvPr>
          <p:cNvSpPr/>
          <p:nvPr/>
        </p:nvSpPr>
        <p:spPr>
          <a:xfrm>
            <a:off x="5129167" y="4586963"/>
            <a:ext cx="815662" cy="825665"/>
          </a:xfrm>
          <a:prstGeom prst="roundRect">
            <a:avLst>
              <a:gd name="adj" fmla="val 11930"/>
            </a:avLst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 15">
            <a:extLst>
              <a:ext uri="{FF2B5EF4-FFF2-40B4-BE49-F238E27FC236}">
                <a16:creationId xmlns:a16="http://schemas.microsoft.com/office/drawing/2014/main" id="{E6AC0325-25FB-3379-E969-434C7B5F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281896" y="1936684"/>
            <a:ext cx="3896965" cy="399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3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8B7E1AC-D3A2-58D9-7557-9A1BA00EA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" r="2281" b="4040"/>
          <a:stretch/>
        </p:blipFill>
        <p:spPr>
          <a:xfrm>
            <a:off x="-41095" y="1"/>
            <a:ext cx="12214435" cy="692676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3F9CBD-CC8F-17E9-30BE-5ABEE55A1ED0}"/>
              </a:ext>
            </a:extLst>
          </p:cNvPr>
          <p:cNvCxnSpPr>
            <a:cxnSpLocks/>
          </p:cNvCxnSpPr>
          <p:nvPr/>
        </p:nvCxnSpPr>
        <p:spPr>
          <a:xfrm>
            <a:off x="1506828" y="1996225"/>
            <a:ext cx="3992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54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54</a:t>
            </a:fld>
            <a:endParaRPr lang="fr-FR" dirty="0"/>
          </a:p>
        </p:txBody>
      </p:sp>
      <p:graphicFrame>
        <p:nvGraphicFramePr>
          <p:cNvPr id="3" name="Objet 2">
            <a:extLst>
              <a:ext uri="{FF2B5EF4-FFF2-40B4-BE49-F238E27FC236}">
                <a16:creationId xmlns:a16="http://schemas.microsoft.com/office/drawing/2014/main" id="{6A02DE59-C835-ECA0-3DC3-A4C0C80E0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845234"/>
              </p:ext>
            </p:extLst>
          </p:nvPr>
        </p:nvGraphicFramePr>
        <p:xfrm>
          <a:off x="1711234" y="-287383"/>
          <a:ext cx="9300720" cy="724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905642" imgH="8020234" progId="Visio.Drawing.15">
                  <p:embed/>
                </p:oleObj>
              </mc:Choice>
              <mc:Fallback>
                <p:oleObj name="Visio" r:id="rId2" imgW="7905642" imgH="8020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1234" y="-287383"/>
                        <a:ext cx="9300720" cy="7244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76B0ACF-9B1D-53AE-1FCE-F7BAC1B881A3}"/>
              </a:ext>
            </a:extLst>
          </p:cNvPr>
          <p:cNvSpPr/>
          <p:nvPr/>
        </p:nvSpPr>
        <p:spPr>
          <a:xfrm>
            <a:off x="3423174" y="3157682"/>
            <a:ext cx="1914945" cy="1423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512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B0ACF-9B1D-53AE-1FCE-F7BAC1B881A3}"/>
              </a:ext>
            </a:extLst>
          </p:cNvPr>
          <p:cNvSpPr/>
          <p:nvPr/>
        </p:nvSpPr>
        <p:spPr>
          <a:xfrm>
            <a:off x="3435531" y="3095897"/>
            <a:ext cx="1920240" cy="1423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568E121C-FB27-9CA0-69E8-27ECFE693F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43068"/>
              </p:ext>
            </p:extLst>
          </p:nvPr>
        </p:nvGraphicFramePr>
        <p:xfrm>
          <a:off x="2211859" y="16944"/>
          <a:ext cx="7970109" cy="682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134237" imgH="7781859" progId="Visio.Drawing.15">
                  <p:embed/>
                </p:oleObj>
              </mc:Choice>
              <mc:Fallback>
                <p:oleObj name="Visio" r:id="rId2" imgW="7134237" imgH="7781859" progId="Visio.Drawing.15">
                  <p:embed/>
                  <p:pic>
                    <p:nvPicPr>
                      <p:cNvPr id="4" name="Objet 3">
                        <a:extLst>
                          <a:ext uri="{FF2B5EF4-FFF2-40B4-BE49-F238E27FC236}">
                            <a16:creationId xmlns:a16="http://schemas.microsoft.com/office/drawing/2014/main" id="{0BDFD1B6-5E0A-5D80-537C-52CFFDEA6F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11859" y="16944"/>
                        <a:ext cx="7970109" cy="6824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722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B0ACF-9B1D-53AE-1FCE-F7BAC1B881A3}"/>
              </a:ext>
            </a:extLst>
          </p:cNvPr>
          <p:cNvSpPr/>
          <p:nvPr/>
        </p:nvSpPr>
        <p:spPr>
          <a:xfrm>
            <a:off x="3435531" y="3095897"/>
            <a:ext cx="1920240" cy="1423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5BFD3F2-588E-1A67-470C-F90A73554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11" y="0"/>
            <a:ext cx="11830460" cy="68580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C8544412-76CA-66A1-40DE-90DFDE9FB875}"/>
              </a:ext>
            </a:extLst>
          </p:cNvPr>
          <p:cNvSpPr txBox="1"/>
          <p:nvPr/>
        </p:nvSpPr>
        <p:spPr>
          <a:xfrm>
            <a:off x="1013254" y="6135822"/>
            <a:ext cx="1055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Le diagramme de </a:t>
            </a:r>
            <a:r>
              <a:rPr lang="fr-FR" sz="3600" b="1" spc="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sequence</a:t>
            </a:r>
            <a:endParaRPr lang="lt-LT" sz="36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4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1264591" y="2568694"/>
            <a:ext cx="96628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Avantages</a:t>
            </a:r>
            <a:endParaRPr lang="lt-LT" sz="88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6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>
                <a:latin typeface="Montserrat" panose="00000500000000000000"/>
              </a:rPr>
              <a:pPr/>
              <a:t>58</a:t>
            </a:fld>
            <a:endParaRPr lang="fr-FR" dirty="0">
              <a:latin typeface="Montserrat" panose="0000050000000000000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719250" y="6412949"/>
            <a:ext cx="472750" cy="457200"/>
          </a:xfrm>
          <a:prstGeom prst="rect">
            <a:avLst/>
          </a:prstGeom>
          <a:gradFill flip="none" rotWithShape="1">
            <a:gsLst>
              <a:gs pos="0">
                <a:srgbClr val="9900FF">
                  <a:alpha val="70000"/>
                </a:srgbClr>
              </a:gs>
              <a:gs pos="75000">
                <a:srgbClr val="FF0066">
                  <a:alpha val="8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Montserrat" panose="00000500000000000000"/>
              </a:rPr>
              <a:t>6</a:t>
            </a:r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D2885AD5-F157-49F2-BB2C-2FAF3BB25EEF}"/>
              </a:ext>
            </a:extLst>
          </p:cNvPr>
          <p:cNvSpPr txBox="1"/>
          <p:nvPr/>
        </p:nvSpPr>
        <p:spPr>
          <a:xfrm>
            <a:off x="1161535" y="-64068"/>
            <a:ext cx="10557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Les Avantages du système</a:t>
            </a:r>
            <a:endParaRPr lang="lt-LT" sz="3600" b="1" spc="3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8C1C36-7AB5-4713-3E83-72F63C3B9531}"/>
              </a:ext>
            </a:extLst>
          </p:cNvPr>
          <p:cNvSpPr txBox="1"/>
          <p:nvPr/>
        </p:nvSpPr>
        <p:spPr>
          <a:xfrm>
            <a:off x="1146562" y="411882"/>
            <a:ext cx="11298075" cy="6475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meilleure gestion d’inventaire.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facturation simplifiée.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meilleure gestion des commandes clients.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meilleure satisfaction à la clientèle et une fidélisation nette.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meilleure sécurité du stock.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Une meilleure organisation du magasin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meilleure image de votre entreprise.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 mises à jour régulières des produits vendus 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simplification des opérations d’entrée et sortie.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"/>
            </a:pPr>
            <a:r>
              <a:rPr lang="fr-FR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Une augmentation de la notoriété de notre boutique.</a:t>
            </a:r>
          </a:p>
        </p:txBody>
      </p:sp>
    </p:spTree>
    <p:extLst>
      <p:ext uri="{BB962C8B-B14F-4D97-AF65-F5344CB8AC3E}">
        <p14:creationId xmlns:p14="http://schemas.microsoft.com/office/powerpoint/2010/main" val="395267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BDC25E-E8BB-340A-6590-5D81545C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7C5C14-CA6D-3538-4EF3-8463B9421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3346" y="457194"/>
            <a:ext cx="8539270" cy="60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76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2190EC-26E5-6ED7-787B-42BB3924C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8354" cy="686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93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BDC25E-E8BB-340A-6590-5D81545C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C7C5C14-CA6D-3538-4EF3-8463B9421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7375" y="457194"/>
            <a:ext cx="7391212" cy="60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29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BDD45A-6C1C-4A2A-A7A5-D4C87FC4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3" name="Forme libre : forme 2">
            <a:extLst>
              <a:ext uri="{FF2B5EF4-FFF2-40B4-BE49-F238E27FC236}">
                <a16:creationId xmlns:a16="http://schemas.microsoft.com/office/drawing/2014/main" id="{8F592F93-91E1-4124-8388-E93ABD456884}"/>
              </a:ext>
            </a:extLst>
          </p:cNvPr>
          <p:cNvSpPr/>
          <p:nvPr/>
        </p:nvSpPr>
        <p:spPr>
          <a:xfrm>
            <a:off x="2472747" y="765281"/>
            <a:ext cx="7979818" cy="5549895"/>
          </a:xfrm>
          <a:custGeom>
            <a:avLst/>
            <a:gdLst>
              <a:gd name="connsiteX0" fmla="*/ 96253 w 7427495"/>
              <a:gd name="connsiteY0" fmla="*/ 1700463 h 5582653"/>
              <a:gd name="connsiteX1" fmla="*/ 336885 w 7427495"/>
              <a:gd name="connsiteY1" fmla="*/ 1155032 h 5582653"/>
              <a:gd name="connsiteX2" fmla="*/ 593558 w 7427495"/>
              <a:gd name="connsiteY2" fmla="*/ 1155032 h 5582653"/>
              <a:gd name="connsiteX3" fmla="*/ 770021 w 7427495"/>
              <a:gd name="connsiteY3" fmla="*/ 1010653 h 5582653"/>
              <a:gd name="connsiteX4" fmla="*/ 898358 w 7427495"/>
              <a:gd name="connsiteY4" fmla="*/ 994611 h 5582653"/>
              <a:gd name="connsiteX5" fmla="*/ 994611 w 7427495"/>
              <a:gd name="connsiteY5" fmla="*/ 1026695 h 5582653"/>
              <a:gd name="connsiteX6" fmla="*/ 1203158 w 7427495"/>
              <a:gd name="connsiteY6" fmla="*/ 946484 h 5582653"/>
              <a:gd name="connsiteX7" fmla="*/ 1347537 w 7427495"/>
              <a:gd name="connsiteY7" fmla="*/ 978569 h 5582653"/>
              <a:gd name="connsiteX8" fmla="*/ 1347537 w 7427495"/>
              <a:gd name="connsiteY8" fmla="*/ 689811 h 5582653"/>
              <a:gd name="connsiteX9" fmla="*/ 1219200 w 7427495"/>
              <a:gd name="connsiteY9" fmla="*/ 561474 h 5582653"/>
              <a:gd name="connsiteX10" fmla="*/ 1090863 w 7427495"/>
              <a:gd name="connsiteY10" fmla="*/ 497305 h 5582653"/>
              <a:gd name="connsiteX11" fmla="*/ 1171074 w 7427495"/>
              <a:gd name="connsiteY11" fmla="*/ 385011 h 5582653"/>
              <a:gd name="connsiteX12" fmla="*/ 1299411 w 7427495"/>
              <a:gd name="connsiteY12" fmla="*/ 385011 h 5582653"/>
              <a:gd name="connsiteX13" fmla="*/ 1379621 w 7427495"/>
              <a:gd name="connsiteY13" fmla="*/ 224590 h 5582653"/>
              <a:gd name="connsiteX14" fmla="*/ 1331495 w 7427495"/>
              <a:gd name="connsiteY14" fmla="*/ 0 h 5582653"/>
              <a:gd name="connsiteX15" fmla="*/ 2021306 w 7427495"/>
              <a:gd name="connsiteY15" fmla="*/ 0 h 5582653"/>
              <a:gd name="connsiteX16" fmla="*/ 2005263 w 7427495"/>
              <a:gd name="connsiteY16" fmla="*/ 160421 h 5582653"/>
              <a:gd name="connsiteX17" fmla="*/ 2117558 w 7427495"/>
              <a:gd name="connsiteY17" fmla="*/ 160421 h 5582653"/>
              <a:gd name="connsiteX18" fmla="*/ 2197769 w 7427495"/>
              <a:gd name="connsiteY18" fmla="*/ 64169 h 5582653"/>
              <a:gd name="connsiteX19" fmla="*/ 2470485 w 7427495"/>
              <a:gd name="connsiteY19" fmla="*/ 240632 h 5582653"/>
              <a:gd name="connsiteX20" fmla="*/ 2614863 w 7427495"/>
              <a:gd name="connsiteY20" fmla="*/ 240632 h 5582653"/>
              <a:gd name="connsiteX21" fmla="*/ 2695074 w 7427495"/>
              <a:gd name="connsiteY21" fmla="*/ 320842 h 5582653"/>
              <a:gd name="connsiteX22" fmla="*/ 2967790 w 7427495"/>
              <a:gd name="connsiteY22" fmla="*/ 240632 h 5582653"/>
              <a:gd name="connsiteX23" fmla="*/ 3144253 w 7427495"/>
              <a:gd name="connsiteY23" fmla="*/ 240632 h 5582653"/>
              <a:gd name="connsiteX24" fmla="*/ 3336758 w 7427495"/>
              <a:gd name="connsiteY24" fmla="*/ 240632 h 5582653"/>
              <a:gd name="connsiteX25" fmla="*/ 3433011 w 7427495"/>
              <a:gd name="connsiteY25" fmla="*/ 240632 h 5582653"/>
              <a:gd name="connsiteX26" fmla="*/ 3593432 w 7427495"/>
              <a:gd name="connsiteY26" fmla="*/ 192505 h 5582653"/>
              <a:gd name="connsiteX27" fmla="*/ 3673642 w 7427495"/>
              <a:gd name="connsiteY27" fmla="*/ 272716 h 5582653"/>
              <a:gd name="connsiteX28" fmla="*/ 3609474 w 7427495"/>
              <a:gd name="connsiteY28" fmla="*/ 417095 h 5582653"/>
              <a:gd name="connsiteX29" fmla="*/ 3834063 w 7427495"/>
              <a:gd name="connsiteY29" fmla="*/ 641684 h 5582653"/>
              <a:gd name="connsiteX30" fmla="*/ 4058653 w 7427495"/>
              <a:gd name="connsiteY30" fmla="*/ 433137 h 5582653"/>
              <a:gd name="connsiteX31" fmla="*/ 4138863 w 7427495"/>
              <a:gd name="connsiteY31" fmla="*/ 433137 h 5582653"/>
              <a:gd name="connsiteX32" fmla="*/ 4411579 w 7427495"/>
              <a:gd name="connsiteY32" fmla="*/ 802105 h 5582653"/>
              <a:gd name="connsiteX33" fmla="*/ 4716379 w 7427495"/>
              <a:gd name="connsiteY33" fmla="*/ 433137 h 5582653"/>
              <a:gd name="connsiteX34" fmla="*/ 5293895 w 7427495"/>
              <a:gd name="connsiteY34" fmla="*/ 609600 h 5582653"/>
              <a:gd name="connsiteX35" fmla="*/ 5374106 w 7427495"/>
              <a:gd name="connsiteY35" fmla="*/ 497305 h 5582653"/>
              <a:gd name="connsiteX36" fmla="*/ 5518485 w 7427495"/>
              <a:gd name="connsiteY36" fmla="*/ 449179 h 5582653"/>
              <a:gd name="connsiteX37" fmla="*/ 5678906 w 7427495"/>
              <a:gd name="connsiteY37" fmla="*/ 401053 h 5582653"/>
              <a:gd name="connsiteX38" fmla="*/ 5743074 w 7427495"/>
              <a:gd name="connsiteY38" fmla="*/ 352926 h 5582653"/>
              <a:gd name="connsiteX39" fmla="*/ 5743074 w 7427495"/>
              <a:gd name="connsiteY39" fmla="*/ 240632 h 5582653"/>
              <a:gd name="connsiteX40" fmla="*/ 5630779 w 7427495"/>
              <a:gd name="connsiteY40" fmla="*/ 128337 h 5582653"/>
              <a:gd name="connsiteX41" fmla="*/ 5919537 w 7427495"/>
              <a:gd name="connsiteY41" fmla="*/ 128337 h 5582653"/>
              <a:gd name="connsiteX42" fmla="*/ 6144127 w 7427495"/>
              <a:gd name="connsiteY42" fmla="*/ 304800 h 5582653"/>
              <a:gd name="connsiteX43" fmla="*/ 6128085 w 7427495"/>
              <a:gd name="connsiteY43" fmla="*/ 433137 h 5582653"/>
              <a:gd name="connsiteX44" fmla="*/ 6256421 w 7427495"/>
              <a:gd name="connsiteY44" fmla="*/ 513348 h 5582653"/>
              <a:gd name="connsiteX45" fmla="*/ 6256421 w 7427495"/>
              <a:gd name="connsiteY45" fmla="*/ 673769 h 5582653"/>
              <a:gd name="connsiteX46" fmla="*/ 6304548 w 7427495"/>
              <a:gd name="connsiteY46" fmla="*/ 737937 h 5582653"/>
              <a:gd name="connsiteX47" fmla="*/ 6240379 w 7427495"/>
              <a:gd name="connsiteY47" fmla="*/ 978569 h 5582653"/>
              <a:gd name="connsiteX48" fmla="*/ 6240379 w 7427495"/>
              <a:gd name="connsiteY48" fmla="*/ 1042737 h 5582653"/>
              <a:gd name="connsiteX49" fmla="*/ 6368716 w 7427495"/>
              <a:gd name="connsiteY49" fmla="*/ 978569 h 5582653"/>
              <a:gd name="connsiteX50" fmla="*/ 6464969 w 7427495"/>
              <a:gd name="connsiteY50" fmla="*/ 1155032 h 5582653"/>
              <a:gd name="connsiteX51" fmla="*/ 6737685 w 7427495"/>
              <a:gd name="connsiteY51" fmla="*/ 1363579 h 5582653"/>
              <a:gd name="connsiteX52" fmla="*/ 6625390 w 7427495"/>
              <a:gd name="connsiteY52" fmla="*/ 1427748 h 5582653"/>
              <a:gd name="connsiteX53" fmla="*/ 6416842 w 7427495"/>
              <a:gd name="connsiteY53" fmla="*/ 1716505 h 5582653"/>
              <a:gd name="connsiteX54" fmla="*/ 6577263 w 7427495"/>
              <a:gd name="connsiteY54" fmla="*/ 1716505 h 5582653"/>
              <a:gd name="connsiteX55" fmla="*/ 6673516 w 7427495"/>
              <a:gd name="connsiteY55" fmla="*/ 1572126 h 5582653"/>
              <a:gd name="connsiteX56" fmla="*/ 6785811 w 7427495"/>
              <a:gd name="connsiteY56" fmla="*/ 1636295 h 5582653"/>
              <a:gd name="connsiteX57" fmla="*/ 6833937 w 7427495"/>
              <a:gd name="connsiteY57" fmla="*/ 1812758 h 5582653"/>
              <a:gd name="connsiteX58" fmla="*/ 6785811 w 7427495"/>
              <a:gd name="connsiteY58" fmla="*/ 1925053 h 5582653"/>
              <a:gd name="connsiteX59" fmla="*/ 6882063 w 7427495"/>
              <a:gd name="connsiteY59" fmla="*/ 2245895 h 5582653"/>
              <a:gd name="connsiteX60" fmla="*/ 6978316 w 7427495"/>
              <a:gd name="connsiteY60" fmla="*/ 2261937 h 5582653"/>
              <a:gd name="connsiteX61" fmla="*/ 7138737 w 7427495"/>
              <a:gd name="connsiteY61" fmla="*/ 2342148 h 5582653"/>
              <a:gd name="connsiteX62" fmla="*/ 7026442 w 7427495"/>
              <a:gd name="connsiteY62" fmla="*/ 2614863 h 5582653"/>
              <a:gd name="connsiteX63" fmla="*/ 6946232 w 7427495"/>
              <a:gd name="connsiteY63" fmla="*/ 2662990 h 5582653"/>
              <a:gd name="connsiteX64" fmla="*/ 6946232 w 7427495"/>
              <a:gd name="connsiteY64" fmla="*/ 3192379 h 5582653"/>
              <a:gd name="connsiteX65" fmla="*/ 7106653 w 7427495"/>
              <a:gd name="connsiteY65" fmla="*/ 3256548 h 5582653"/>
              <a:gd name="connsiteX66" fmla="*/ 7299158 w 7427495"/>
              <a:gd name="connsiteY66" fmla="*/ 3176337 h 5582653"/>
              <a:gd name="connsiteX67" fmla="*/ 7234990 w 7427495"/>
              <a:gd name="connsiteY67" fmla="*/ 3433011 h 5582653"/>
              <a:gd name="connsiteX68" fmla="*/ 7411453 w 7427495"/>
              <a:gd name="connsiteY68" fmla="*/ 3673642 h 5582653"/>
              <a:gd name="connsiteX69" fmla="*/ 7234990 w 7427495"/>
              <a:gd name="connsiteY69" fmla="*/ 3737811 h 5582653"/>
              <a:gd name="connsiteX70" fmla="*/ 7186863 w 7427495"/>
              <a:gd name="connsiteY70" fmla="*/ 3930316 h 5582653"/>
              <a:gd name="connsiteX71" fmla="*/ 7395411 w 7427495"/>
              <a:gd name="connsiteY71" fmla="*/ 4058653 h 5582653"/>
              <a:gd name="connsiteX72" fmla="*/ 7427495 w 7427495"/>
              <a:gd name="connsiteY72" fmla="*/ 4363453 h 5582653"/>
              <a:gd name="connsiteX73" fmla="*/ 7251032 w 7427495"/>
              <a:gd name="connsiteY73" fmla="*/ 4283242 h 5582653"/>
              <a:gd name="connsiteX74" fmla="*/ 7170821 w 7427495"/>
              <a:gd name="connsiteY74" fmla="*/ 4347411 h 5582653"/>
              <a:gd name="connsiteX75" fmla="*/ 7122695 w 7427495"/>
              <a:gd name="connsiteY75" fmla="*/ 4283242 h 5582653"/>
              <a:gd name="connsiteX76" fmla="*/ 6849979 w 7427495"/>
              <a:gd name="connsiteY76" fmla="*/ 4283242 h 5582653"/>
              <a:gd name="connsiteX77" fmla="*/ 6849979 w 7427495"/>
              <a:gd name="connsiteY77" fmla="*/ 4443663 h 5582653"/>
              <a:gd name="connsiteX78" fmla="*/ 6946232 w 7427495"/>
              <a:gd name="connsiteY78" fmla="*/ 4539916 h 5582653"/>
              <a:gd name="connsiteX79" fmla="*/ 7106653 w 7427495"/>
              <a:gd name="connsiteY79" fmla="*/ 4523874 h 5582653"/>
              <a:gd name="connsiteX80" fmla="*/ 7186863 w 7427495"/>
              <a:gd name="connsiteY80" fmla="*/ 4812632 h 5582653"/>
              <a:gd name="connsiteX81" fmla="*/ 7026442 w 7427495"/>
              <a:gd name="connsiteY81" fmla="*/ 4764505 h 5582653"/>
              <a:gd name="connsiteX82" fmla="*/ 6978316 w 7427495"/>
              <a:gd name="connsiteY82" fmla="*/ 4924926 h 5582653"/>
              <a:gd name="connsiteX83" fmla="*/ 7026442 w 7427495"/>
              <a:gd name="connsiteY83" fmla="*/ 4973053 h 5582653"/>
              <a:gd name="connsiteX84" fmla="*/ 6914148 w 7427495"/>
              <a:gd name="connsiteY84" fmla="*/ 5245769 h 5582653"/>
              <a:gd name="connsiteX85" fmla="*/ 6705600 w 7427495"/>
              <a:gd name="connsiteY85" fmla="*/ 5181600 h 5582653"/>
              <a:gd name="connsiteX86" fmla="*/ 6497053 w 7427495"/>
              <a:gd name="connsiteY86" fmla="*/ 5245769 h 5582653"/>
              <a:gd name="connsiteX87" fmla="*/ 6481011 w 7427495"/>
              <a:gd name="connsiteY87" fmla="*/ 5101390 h 5582653"/>
              <a:gd name="connsiteX88" fmla="*/ 6400800 w 7427495"/>
              <a:gd name="connsiteY88" fmla="*/ 5101390 h 5582653"/>
              <a:gd name="connsiteX89" fmla="*/ 6352674 w 7427495"/>
              <a:gd name="connsiteY89" fmla="*/ 5374105 h 5582653"/>
              <a:gd name="connsiteX90" fmla="*/ 6144127 w 7427495"/>
              <a:gd name="connsiteY90" fmla="*/ 5582653 h 5582653"/>
              <a:gd name="connsiteX91" fmla="*/ 5839327 w 7427495"/>
              <a:gd name="connsiteY91" fmla="*/ 5422232 h 5582653"/>
              <a:gd name="connsiteX92" fmla="*/ 5678906 w 7427495"/>
              <a:gd name="connsiteY92" fmla="*/ 5342021 h 5582653"/>
              <a:gd name="connsiteX93" fmla="*/ 5550569 w 7427495"/>
              <a:gd name="connsiteY93" fmla="*/ 5390148 h 5582653"/>
              <a:gd name="connsiteX94" fmla="*/ 5630779 w 7427495"/>
              <a:gd name="connsiteY94" fmla="*/ 4940969 h 5582653"/>
              <a:gd name="connsiteX95" fmla="*/ 5646821 w 7427495"/>
              <a:gd name="connsiteY95" fmla="*/ 4764505 h 5582653"/>
              <a:gd name="connsiteX96" fmla="*/ 5614737 w 7427495"/>
              <a:gd name="connsiteY96" fmla="*/ 4491790 h 5582653"/>
              <a:gd name="connsiteX97" fmla="*/ 5502442 w 7427495"/>
              <a:gd name="connsiteY97" fmla="*/ 4363453 h 5582653"/>
              <a:gd name="connsiteX98" fmla="*/ 5406190 w 7427495"/>
              <a:gd name="connsiteY98" fmla="*/ 4267200 h 5582653"/>
              <a:gd name="connsiteX99" fmla="*/ 5101390 w 7427495"/>
              <a:gd name="connsiteY99" fmla="*/ 4235116 h 5582653"/>
              <a:gd name="connsiteX100" fmla="*/ 4989095 w 7427495"/>
              <a:gd name="connsiteY100" fmla="*/ 4299284 h 5582653"/>
              <a:gd name="connsiteX101" fmla="*/ 4860758 w 7427495"/>
              <a:gd name="connsiteY101" fmla="*/ 4219074 h 5582653"/>
              <a:gd name="connsiteX102" fmla="*/ 4732421 w 7427495"/>
              <a:gd name="connsiteY102" fmla="*/ 4283242 h 5582653"/>
              <a:gd name="connsiteX103" fmla="*/ 4491790 w 7427495"/>
              <a:gd name="connsiteY103" fmla="*/ 4475748 h 5582653"/>
              <a:gd name="connsiteX104" fmla="*/ 4251158 w 7427495"/>
              <a:gd name="connsiteY104" fmla="*/ 4379495 h 5582653"/>
              <a:gd name="connsiteX105" fmla="*/ 4443663 w 7427495"/>
              <a:gd name="connsiteY105" fmla="*/ 4170948 h 5582653"/>
              <a:gd name="connsiteX106" fmla="*/ 4555958 w 7427495"/>
              <a:gd name="connsiteY106" fmla="*/ 4010526 h 5582653"/>
              <a:gd name="connsiteX107" fmla="*/ 4475748 w 7427495"/>
              <a:gd name="connsiteY107" fmla="*/ 3914274 h 5582653"/>
              <a:gd name="connsiteX108" fmla="*/ 4443663 w 7427495"/>
              <a:gd name="connsiteY108" fmla="*/ 3753853 h 5582653"/>
              <a:gd name="connsiteX109" fmla="*/ 4347411 w 7427495"/>
              <a:gd name="connsiteY109" fmla="*/ 3641558 h 5582653"/>
              <a:gd name="connsiteX110" fmla="*/ 4411579 w 7427495"/>
              <a:gd name="connsiteY110" fmla="*/ 3416969 h 5582653"/>
              <a:gd name="connsiteX111" fmla="*/ 4203032 w 7427495"/>
              <a:gd name="connsiteY111" fmla="*/ 3288632 h 5582653"/>
              <a:gd name="connsiteX112" fmla="*/ 4074695 w 7427495"/>
              <a:gd name="connsiteY112" fmla="*/ 3031958 h 5582653"/>
              <a:gd name="connsiteX113" fmla="*/ 3866148 w 7427495"/>
              <a:gd name="connsiteY113" fmla="*/ 2759242 h 5582653"/>
              <a:gd name="connsiteX114" fmla="*/ 3224463 w 7427495"/>
              <a:gd name="connsiteY114" fmla="*/ 2743200 h 5582653"/>
              <a:gd name="connsiteX115" fmla="*/ 2999874 w 7427495"/>
              <a:gd name="connsiteY115" fmla="*/ 2855495 h 5582653"/>
              <a:gd name="connsiteX116" fmla="*/ 2695074 w 7427495"/>
              <a:gd name="connsiteY116" fmla="*/ 2855495 h 5582653"/>
              <a:gd name="connsiteX117" fmla="*/ 2566737 w 7427495"/>
              <a:gd name="connsiteY117" fmla="*/ 2903621 h 5582653"/>
              <a:gd name="connsiteX118" fmla="*/ 2566737 w 7427495"/>
              <a:gd name="connsiteY118" fmla="*/ 3128211 h 5582653"/>
              <a:gd name="connsiteX119" fmla="*/ 2438400 w 7427495"/>
              <a:gd name="connsiteY119" fmla="*/ 3288632 h 5582653"/>
              <a:gd name="connsiteX120" fmla="*/ 2326106 w 7427495"/>
              <a:gd name="connsiteY120" fmla="*/ 3465095 h 5582653"/>
              <a:gd name="connsiteX121" fmla="*/ 2053390 w 7427495"/>
              <a:gd name="connsiteY121" fmla="*/ 3561348 h 5582653"/>
              <a:gd name="connsiteX122" fmla="*/ 1909011 w 7427495"/>
              <a:gd name="connsiteY122" fmla="*/ 3753853 h 5582653"/>
              <a:gd name="connsiteX123" fmla="*/ 1716506 w 7427495"/>
              <a:gd name="connsiteY123" fmla="*/ 3753853 h 5582653"/>
              <a:gd name="connsiteX124" fmla="*/ 1684421 w 7427495"/>
              <a:gd name="connsiteY124" fmla="*/ 3513221 h 5582653"/>
              <a:gd name="connsiteX125" fmla="*/ 1475874 w 7427495"/>
              <a:gd name="connsiteY125" fmla="*/ 3304674 h 5582653"/>
              <a:gd name="connsiteX126" fmla="*/ 1379621 w 7427495"/>
              <a:gd name="connsiteY126" fmla="*/ 3128211 h 5582653"/>
              <a:gd name="connsiteX127" fmla="*/ 1058779 w 7427495"/>
              <a:gd name="connsiteY127" fmla="*/ 2775284 h 5582653"/>
              <a:gd name="connsiteX128" fmla="*/ 689811 w 7427495"/>
              <a:gd name="connsiteY128" fmla="*/ 2614863 h 5582653"/>
              <a:gd name="connsiteX129" fmla="*/ 401053 w 7427495"/>
              <a:gd name="connsiteY129" fmla="*/ 2438400 h 5582653"/>
              <a:gd name="connsiteX130" fmla="*/ 401053 w 7427495"/>
              <a:gd name="connsiteY130" fmla="*/ 2229853 h 5582653"/>
              <a:gd name="connsiteX131" fmla="*/ 272716 w 7427495"/>
              <a:gd name="connsiteY131" fmla="*/ 1989221 h 5582653"/>
              <a:gd name="connsiteX132" fmla="*/ 0 w 7427495"/>
              <a:gd name="connsiteY132" fmla="*/ 1973179 h 5582653"/>
              <a:gd name="connsiteX133" fmla="*/ 96253 w 7427495"/>
              <a:gd name="connsiteY133" fmla="*/ 1700463 h 558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7427495" h="5582653">
                <a:moveTo>
                  <a:pt x="96253" y="1700463"/>
                </a:moveTo>
                <a:lnTo>
                  <a:pt x="336885" y="1155032"/>
                </a:lnTo>
                <a:lnTo>
                  <a:pt x="593558" y="1155032"/>
                </a:lnTo>
                <a:lnTo>
                  <a:pt x="770021" y="1010653"/>
                </a:lnTo>
                <a:lnTo>
                  <a:pt x="898358" y="994611"/>
                </a:lnTo>
                <a:lnTo>
                  <a:pt x="994611" y="1026695"/>
                </a:lnTo>
                <a:lnTo>
                  <a:pt x="1203158" y="946484"/>
                </a:lnTo>
                <a:lnTo>
                  <a:pt x="1347537" y="978569"/>
                </a:lnTo>
                <a:lnTo>
                  <a:pt x="1347537" y="689811"/>
                </a:lnTo>
                <a:lnTo>
                  <a:pt x="1219200" y="561474"/>
                </a:lnTo>
                <a:lnTo>
                  <a:pt x="1090863" y="497305"/>
                </a:lnTo>
                <a:lnTo>
                  <a:pt x="1171074" y="385011"/>
                </a:lnTo>
                <a:lnTo>
                  <a:pt x="1299411" y="385011"/>
                </a:lnTo>
                <a:lnTo>
                  <a:pt x="1379621" y="224590"/>
                </a:lnTo>
                <a:lnTo>
                  <a:pt x="1331495" y="0"/>
                </a:lnTo>
                <a:lnTo>
                  <a:pt x="2021306" y="0"/>
                </a:lnTo>
                <a:lnTo>
                  <a:pt x="2005263" y="160421"/>
                </a:lnTo>
                <a:lnTo>
                  <a:pt x="2117558" y="160421"/>
                </a:lnTo>
                <a:lnTo>
                  <a:pt x="2197769" y="64169"/>
                </a:lnTo>
                <a:lnTo>
                  <a:pt x="2470485" y="240632"/>
                </a:lnTo>
                <a:lnTo>
                  <a:pt x="2614863" y="240632"/>
                </a:lnTo>
                <a:lnTo>
                  <a:pt x="2695074" y="320842"/>
                </a:lnTo>
                <a:lnTo>
                  <a:pt x="2967790" y="240632"/>
                </a:lnTo>
                <a:lnTo>
                  <a:pt x="3144253" y="240632"/>
                </a:lnTo>
                <a:lnTo>
                  <a:pt x="3336758" y="240632"/>
                </a:lnTo>
                <a:lnTo>
                  <a:pt x="3433011" y="240632"/>
                </a:lnTo>
                <a:lnTo>
                  <a:pt x="3593432" y="192505"/>
                </a:lnTo>
                <a:lnTo>
                  <a:pt x="3673642" y="272716"/>
                </a:lnTo>
                <a:lnTo>
                  <a:pt x="3609474" y="417095"/>
                </a:lnTo>
                <a:lnTo>
                  <a:pt x="3834063" y="641684"/>
                </a:lnTo>
                <a:lnTo>
                  <a:pt x="4058653" y="433137"/>
                </a:lnTo>
                <a:lnTo>
                  <a:pt x="4138863" y="433137"/>
                </a:lnTo>
                <a:lnTo>
                  <a:pt x="4411579" y="802105"/>
                </a:lnTo>
                <a:lnTo>
                  <a:pt x="4716379" y="433137"/>
                </a:lnTo>
                <a:lnTo>
                  <a:pt x="5293895" y="609600"/>
                </a:lnTo>
                <a:lnTo>
                  <a:pt x="5374106" y="497305"/>
                </a:lnTo>
                <a:lnTo>
                  <a:pt x="5518485" y="449179"/>
                </a:lnTo>
                <a:lnTo>
                  <a:pt x="5678906" y="401053"/>
                </a:lnTo>
                <a:lnTo>
                  <a:pt x="5743074" y="352926"/>
                </a:lnTo>
                <a:lnTo>
                  <a:pt x="5743074" y="240632"/>
                </a:lnTo>
                <a:lnTo>
                  <a:pt x="5630779" y="128337"/>
                </a:lnTo>
                <a:lnTo>
                  <a:pt x="5919537" y="128337"/>
                </a:lnTo>
                <a:lnTo>
                  <a:pt x="6144127" y="304800"/>
                </a:lnTo>
                <a:lnTo>
                  <a:pt x="6128085" y="433137"/>
                </a:lnTo>
                <a:lnTo>
                  <a:pt x="6256421" y="513348"/>
                </a:lnTo>
                <a:lnTo>
                  <a:pt x="6256421" y="673769"/>
                </a:lnTo>
                <a:lnTo>
                  <a:pt x="6304548" y="737937"/>
                </a:lnTo>
                <a:lnTo>
                  <a:pt x="6240379" y="978569"/>
                </a:lnTo>
                <a:lnTo>
                  <a:pt x="6240379" y="1042737"/>
                </a:lnTo>
                <a:lnTo>
                  <a:pt x="6368716" y="978569"/>
                </a:lnTo>
                <a:lnTo>
                  <a:pt x="6464969" y="1155032"/>
                </a:lnTo>
                <a:lnTo>
                  <a:pt x="6737685" y="1363579"/>
                </a:lnTo>
                <a:lnTo>
                  <a:pt x="6625390" y="1427748"/>
                </a:lnTo>
                <a:lnTo>
                  <a:pt x="6416842" y="1716505"/>
                </a:lnTo>
                <a:lnTo>
                  <a:pt x="6577263" y="1716505"/>
                </a:lnTo>
                <a:lnTo>
                  <a:pt x="6673516" y="1572126"/>
                </a:lnTo>
                <a:lnTo>
                  <a:pt x="6785811" y="1636295"/>
                </a:lnTo>
                <a:lnTo>
                  <a:pt x="6833937" y="1812758"/>
                </a:lnTo>
                <a:lnTo>
                  <a:pt x="6785811" y="1925053"/>
                </a:lnTo>
                <a:lnTo>
                  <a:pt x="6882063" y="2245895"/>
                </a:lnTo>
                <a:lnTo>
                  <a:pt x="6978316" y="2261937"/>
                </a:lnTo>
                <a:lnTo>
                  <a:pt x="7138737" y="2342148"/>
                </a:lnTo>
                <a:lnTo>
                  <a:pt x="7026442" y="2614863"/>
                </a:lnTo>
                <a:lnTo>
                  <a:pt x="6946232" y="2662990"/>
                </a:lnTo>
                <a:lnTo>
                  <a:pt x="6946232" y="3192379"/>
                </a:lnTo>
                <a:lnTo>
                  <a:pt x="7106653" y="3256548"/>
                </a:lnTo>
                <a:lnTo>
                  <a:pt x="7299158" y="3176337"/>
                </a:lnTo>
                <a:lnTo>
                  <a:pt x="7234990" y="3433011"/>
                </a:lnTo>
                <a:lnTo>
                  <a:pt x="7411453" y="3673642"/>
                </a:lnTo>
                <a:lnTo>
                  <a:pt x="7234990" y="3737811"/>
                </a:lnTo>
                <a:lnTo>
                  <a:pt x="7186863" y="3930316"/>
                </a:lnTo>
                <a:lnTo>
                  <a:pt x="7395411" y="4058653"/>
                </a:lnTo>
                <a:lnTo>
                  <a:pt x="7427495" y="4363453"/>
                </a:lnTo>
                <a:lnTo>
                  <a:pt x="7251032" y="4283242"/>
                </a:lnTo>
                <a:lnTo>
                  <a:pt x="7170821" y="4347411"/>
                </a:lnTo>
                <a:lnTo>
                  <a:pt x="7122695" y="4283242"/>
                </a:lnTo>
                <a:lnTo>
                  <a:pt x="6849979" y="4283242"/>
                </a:lnTo>
                <a:lnTo>
                  <a:pt x="6849979" y="4443663"/>
                </a:lnTo>
                <a:lnTo>
                  <a:pt x="6946232" y="4539916"/>
                </a:lnTo>
                <a:lnTo>
                  <a:pt x="7106653" y="4523874"/>
                </a:lnTo>
                <a:lnTo>
                  <a:pt x="7186863" y="4812632"/>
                </a:lnTo>
                <a:lnTo>
                  <a:pt x="7026442" y="4764505"/>
                </a:lnTo>
                <a:lnTo>
                  <a:pt x="6978316" y="4924926"/>
                </a:lnTo>
                <a:lnTo>
                  <a:pt x="7026442" y="4973053"/>
                </a:lnTo>
                <a:lnTo>
                  <a:pt x="6914148" y="5245769"/>
                </a:lnTo>
                <a:lnTo>
                  <a:pt x="6705600" y="5181600"/>
                </a:lnTo>
                <a:lnTo>
                  <a:pt x="6497053" y="5245769"/>
                </a:lnTo>
                <a:lnTo>
                  <a:pt x="6481011" y="5101390"/>
                </a:lnTo>
                <a:lnTo>
                  <a:pt x="6400800" y="5101390"/>
                </a:lnTo>
                <a:lnTo>
                  <a:pt x="6352674" y="5374105"/>
                </a:lnTo>
                <a:lnTo>
                  <a:pt x="6144127" y="5582653"/>
                </a:lnTo>
                <a:lnTo>
                  <a:pt x="5839327" y="5422232"/>
                </a:lnTo>
                <a:lnTo>
                  <a:pt x="5678906" y="5342021"/>
                </a:lnTo>
                <a:lnTo>
                  <a:pt x="5550569" y="5390148"/>
                </a:lnTo>
                <a:lnTo>
                  <a:pt x="5630779" y="4940969"/>
                </a:lnTo>
                <a:lnTo>
                  <a:pt x="5646821" y="4764505"/>
                </a:lnTo>
                <a:lnTo>
                  <a:pt x="5614737" y="4491790"/>
                </a:lnTo>
                <a:lnTo>
                  <a:pt x="5502442" y="4363453"/>
                </a:lnTo>
                <a:lnTo>
                  <a:pt x="5406190" y="4267200"/>
                </a:lnTo>
                <a:lnTo>
                  <a:pt x="5101390" y="4235116"/>
                </a:lnTo>
                <a:lnTo>
                  <a:pt x="4989095" y="4299284"/>
                </a:lnTo>
                <a:lnTo>
                  <a:pt x="4860758" y="4219074"/>
                </a:lnTo>
                <a:lnTo>
                  <a:pt x="4732421" y="4283242"/>
                </a:lnTo>
                <a:lnTo>
                  <a:pt x="4491790" y="4475748"/>
                </a:lnTo>
                <a:lnTo>
                  <a:pt x="4251158" y="4379495"/>
                </a:lnTo>
                <a:lnTo>
                  <a:pt x="4443663" y="4170948"/>
                </a:lnTo>
                <a:lnTo>
                  <a:pt x="4555958" y="4010526"/>
                </a:lnTo>
                <a:lnTo>
                  <a:pt x="4475748" y="3914274"/>
                </a:lnTo>
                <a:lnTo>
                  <a:pt x="4443663" y="3753853"/>
                </a:lnTo>
                <a:lnTo>
                  <a:pt x="4347411" y="3641558"/>
                </a:lnTo>
                <a:lnTo>
                  <a:pt x="4411579" y="3416969"/>
                </a:lnTo>
                <a:lnTo>
                  <a:pt x="4203032" y="3288632"/>
                </a:lnTo>
                <a:lnTo>
                  <a:pt x="4074695" y="3031958"/>
                </a:lnTo>
                <a:lnTo>
                  <a:pt x="3866148" y="2759242"/>
                </a:lnTo>
                <a:lnTo>
                  <a:pt x="3224463" y="2743200"/>
                </a:lnTo>
                <a:lnTo>
                  <a:pt x="2999874" y="2855495"/>
                </a:lnTo>
                <a:lnTo>
                  <a:pt x="2695074" y="2855495"/>
                </a:lnTo>
                <a:lnTo>
                  <a:pt x="2566737" y="2903621"/>
                </a:lnTo>
                <a:lnTo>
                  <a:pt x="2566737" y="3128211"/>
                </a:lnTo>
                <a:lnTo>
                  <a:pt x="2438400" y="3288632"/>
                </a:lnTo>
                <a:lnTo>
                  <a:pt x="2326106" y="3465095"/>
                </a:lnTo>
                <a:lnTo>
                  <a:pt x="2053390" y="3561348"/>
                </a:lnTo>
                <a:lnTo>
                  <a:pt x="1909011" y="3753853"/>
                </a:lnTo>
                <a:lnTo>
                  <a:pt x="1716506" y="3753853"/>
                </a:lnTo>
                <a:lnTo>
                  <a:pt x="1684421" y="3513221"/>
                </a:lnTo>
                <a:lnTo>
                  <a:pt x="1475874" y="3304674"/>
                </a:lnTo>
                <a:lnTo>
                  <a:pt x="1379621" y="3128211"/>
                </a:lnTo>
                <a:lnTo>
                  <a:pt x="1058779" y="2775284"/>
                </a:lnTo>
                <a:lnTo>
                  <a:pt x="689811" y="2614863"/>
                </a:lnTo>
                <a:lnTo>
                  <a:pt x="401053" y="2438400"/>
                </a:lnTo>
                <a:lnTo>
                  <a:pt x="401053" y="2229853"/>
                </a:lnTo>
                <a:lnTo>
                  <a:pt x="272716" y="1989221"/>
                </a:lnTo>
                <a:lnTo>
                  <a:pt x="0" y="1973179"/>
                </a:lnTo>
                <a:lnTo>
                  <a:pt x="96253" y="170046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0AF179-05B6-46CC-B321-35BE22ABF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5" y="3653956"/>
            <a:ext cx="402890" cy="40289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082A87A-7FB3-40DA-8698-5E35C67D6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574" y="3256860"/>
            <a:ext cx="402890" cy="40289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286E899-2286-4B0F-90AA-A5A2C9C62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76" y="2769613"/>
            <a:ext cx="402890" cy="40289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23FF6FA1-C11D-490B-87B8-3B04D4676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17" y="2286654"/>
            <a:ext cx="402890" cy="40289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3190F32C-164C-4B26-98A2-9FC17E077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020" y="2286653"/>
            <a:ext cx="402890" cy="40289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5FB03DC-B97B-4FE9-B6AF-4C2710ADD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194" y="4849549"/>
            <a:ext cx="402890" cy="40289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FC1A62A-4C47-4A6A-B8D4-76044FE65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73" y="3011092"/>
            <a:ext cx="402890" cy="40289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65E0B6CA-3926-4D35-A0D0-CB3C660AC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96" y="2579649"/>
            <a:ext cx="402890" cy="402890"/>
          </a:xfrm>
          <a:prstGeom prst="rect">
            <a:avLst/>
          </a:prstGeom>
        </p:spPr>
      </p:pic>
      <p:grpSp>
        <p:nvGrpSpPr>
          <p:cNvPr id="49" name="Groupe 48">
            <a:extLst>
              <a:ext uri="{FF2B5EF4-FFF2-40B4-BE49-F238E27FC236}">
                <a16:creationId xmlns:a16="http://schemas.microsoft.com/office/drawing/2014/main" id="{DB793E45-9BAB-4EE9-9FCD-7770DE577DDB}"/>
              </a:ext>
            </a:extLst>
          </p:cNvPr>
          <p:cNvGrpSpPr/>
          <p:nvPr/>
        </p:nvGrpSpPr>
        <p:grpSpPr>
          <a:xfrm>
            <a:off x="3318034" y="2031645"/>
            <a:ext cx="5737173" cy="2794715"/>
            <a:chOff x="3753854" y="4098750"/>
            <a:chExt cx="4809760" cy="2233706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9024ED69-0B09-45B8-AA68-2A02966DA86F}"/>
                </a:ext>
              </a:extLst>
            </p:cNvPr>
            <p:cNvGrpSpPr/>
            <p:nvPr/>
          </p:nvGrpSpPr>
          <p:grpSpPr>
            <a:xfrm>
              <a:off x="3753854" y="4098750"/>
              <a:ext cx="4809760" cy="2233706"/>
              <a:chOff x="4523875" y="2181727"/>
              <a:chExt cx="4809760" cy="2233706"/>
            </a:xfrm>
          </p:grpSpPr>
          <p:grpSp>
            <p:nvGrpSpPr>
              <p:cNvPr id="55" name="Groupe 54">
                <a:extLst>
                  <a:ext uri="{FF2B5EF4-FFF2-40B4-BE49-F238E27FC236}">
                    <a16:creationId xmlns:a16="http://schemas.microsoft.com/office/drawing/2014/main" id="{431BBA13-9CC0-4E91-B2C5-76CD4E02167B}"/>
                  </a:ext>
                </a:extLst>
              </p:cNvPr>
              <p:cNvGrpSpPr/>
              <p:nvPr/>
            </p:nvGrpSpPr>
            <p:grpSpPr>
              <a:xfrm>
                <a:off x="4523875" y="2181727"/>
                <a:ext cx="4809760" cy="2233706"/>
                <a:chOff x="4523875" y="2181727"/>
                <a:chExt cx="4809760" cy="2233706"/>
              </a:xfrm>
            </p:grpSpPr>
            <p:sp>
              <p:nvSpPr>
                <p:cNvPr id="59" name="Rectangle : coins arrondis 58">
                  <a:extLst>
                    <a:ext uri="{FF2B5EF4-FFF2-40B4-BE49-F238E27FC236}">
                      <a16:creationId xmlns:a16="http://schemas.microsoft.com/office/drawing/2014/main" id="{4140D46A-C7E5-4900-AA2B-48299ECB4B03}"/>
                    </a:ext>
                  </a:extLst>
                </p:cNvPr>
                <p:cNvSpPr/>
                <p:nvPr/>
              </p:nvSpPr>
              <p:spPr>
                <a:xfrm>
                  <a:off x="4523875" y="2181727"/>
                  <a:ext cx="4809760" cy="2233706"/>
                </a:xfrm>
                <a:prstGeom prst="roundRect">
                  <a:avLst>
                    <a:gd name="adj" fmla="val 16157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grpSp>
              <p:nvGrpSpPr>
                <p:cNvPr id="60" name="Groupe 59">
                  <a:extLst>
                    <a:ext uri="{FF2B5EF4-FFF2-40B4-BE49-F238E27FC236}">
                      <a16:creationId xmlns:a16="http://schemas.microsoft.com/office/drawing/2014/main" id="{2BE69934-5D92-454C-BA3F-D51C6579B9C0}"/>
                    </a:ext>
                  </a:extLst>
                </p:cNvPr>
                <p:cNvGrpSpPr/>
                <p:nvPr/>
              </p:nvGrpSpPr>
              <p:grpSpPr>
                <a:xfrm>
                  <a:off x="4652210" y="2257926"/>
                  <a:ext cx="497306" cy="533401"/>
                  <a:chOff x="4668252" y="2241884"/>
                  <a:chExt cx="497306" cy="533401"/>
                </a:xfrm>
              </p:grpSpPr>
              <p:sp>
                <p:nvSpPr>
                  <p:cNvPr id="61" name="Ellipse 60">
                    <a:extLst>
                      <a:ext uri="{FF2B5EF4-FFF2-40B4-BE49-F238E27FC236}">
                        <a16:creationId xmlns:a16="http://schemas.microsoft.com/office/drawing/2014/main" id="{C8D9FD51-F802-42DB-B022-BBCEBCF43B4E}"/>
                      </a:ext>
                    </a:extLst>
                  </p:cNvPr>
                  <p:cNvSpPr/>
                  <p:nvPr/>
                </p:nvSpPr>
                <p:spPr>
                  <a:xfrm>
                    <a:off x="4668252" y="2277979"/>
                    <a:ext cx="497306" cy="497306"/>
                  </a:xfrm>
                  <a:prstGeom prst="ellipse">
                    <a:avLst/>
                  </a:prstGeom>
                  <a:solidFill>
                    <a:srgbClr val="FF00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62" name="Image 61">
                    <a:extLst>
                      <a:ext uri="{FF2B5EF4-FFF2-40B4-BE49-F238E27FC236}">
                        <a16:creationId xmlns:a16="http://schemas.microsoft.com/office/drawing/2014/main" id="{8556537A-188C-47BE-B78C-13A3877D2E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68252" y="2241884"/>
                    <a:ext cx="476250" cy="4762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EDA3F00C-B90A-429D-AB38-D92D98765532}"/>
                  </a:ext>
                </a:extLst>
              </p:cNvPr>
              <p:cNvSpPr txBox="1"/>
              <p:nvPr/>
            </p:nvSpPr>
            <p:spPr>
              <a:xfrm>
                <a:off x="5151608" y="2842138"/>
                <a:ext cx="2733878" cy="1249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>
                    <a:solidFill>
                      <a:schemeClr val="bg1">
                        <a:lumMod val="75000"/>
                      </a:schemeClr>
                    </a:solidFill>
                  </a:rPr>
                  <a:t>L’article </a:t>
                </a:r>
                <a:r>
                  <a:rPr lang="fr-FR" b="1" dirty="0">
                    <a:solidFill>
                      <a:schemeClr val="accent1"/>
                    </a:solidFill>
                  </a:rPr>
                  <a:t>SAMSUNG Galaxy S9+ </a:t>
                </a:r>
                <a:r>
                  <a:rPr lang="fr-FR" dirty="0">
                    <a:solidFill>
                      <a:schemeClr val="bg1">
                        <a:lumMod val="75000"/>
                      </a:schemeClr>
                    </a:solidFill>
                  </a:rPr>
                  <a:t>a </a:t>
                </a:r>
              </a:p>
              <a:p>
                <a:r>
                  <a:rPr lang="fr-FR" dirty="0">
                    <a:solidFill>
                      <a:schemeClr val="bg1">
                        <a:lumMod val="75000"/>
                      </a:schemeClr>
                    </a:solidFill>
                  </a:rPr>
                  <a:t>Atteint son stock minimal dans</a:t>
                </a:r>
              </a:p>
              <a:p>
                <a:r>
                  <a:rPr lang="fr-FR" dirty="0">
                    <a:solidFill>
                      <a:schemeClr val="bg1">
                        <a:lumMod val="75000"/>
                      </a:schemeClr>
                    </a:solidFill>
                  </a:rPr>
                  <a:t>votre boutique.</a:t>
                </a:r>
              </a:p>
              <a:p>
                <a:endParaRPr lang="fr-FR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fr-FR" b="1" dirty="0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Voulez-vous le renouveler  ?</a:t>
                </a:r>
                <a:r>
                  <a:rPr lang="fr-FR" sz="1600" b="1" dirty="0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EE10BFCF-065B-4AB7-9E7A-4BDB470ED590}"/>
                  </a:ext>
                </a:extLst>
              </p:cNvPr>
              <p:cNvSpPr txBox="1"/>
              <p:nvPr/>
            </p:nvSpPr>
            <p:spPr>
              <a:xfrm>
                <a:off x="5324416" y="2394641"/>
                <a:ext cx="3355663" cy="368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>
                    <a:solidFill>
                      <a:schemeClr val="bg2">
                        <a:lumMod val="90000"/>
                      </a:schemeClr>
                    </a:solidFill>
                  </a:rPr>
                  <a:t>Alertes du niveau du stock ….</a:t>
                </a:r>
              </a:p>
            </p:txBody>
          </p:sp>
        </p:grp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A4C6E05F-8C80-4888-B78F-1D9BEE646C45}"/>
                </a:ext>
              </a:extLst>
            </p:cNvPr>
            <p:cNvGrpSpPr/>
            <p:nvPr/>
          </p:nvGrpSpPr>
          <p:grpSpPr>
            <a:xfrm>
              <a:off x="8068952" y="4362997"/>
              <a:ext cx="304800" cy="304800"/>
              <a:chOff x="8862496" y="2398424"/>
              <a:chExt cx="304800" cy="304800"/>
            </a:xfrm>
          </p:grpSpPr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78150259-616F-4BEF-900E-BDDE999668C4}"/>
                  </a:ext>
                </a:extLst>
              </p:cNvPr>
              <p:cNvSpPr/>
              <p:nvPr/>
            </p:nvSpPr>
            <p:spPr>
              <a:xfrm>
                <a:off x="8862496" y="2398424"/>
                <a:ext cx="304800" cy="30480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C3224E8D-671B-4854-8F40-56FC984A4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8935727" y="2444625"/>
                <a:ext cx="168725" cy="168724"/>
              </a:xfrm>
              <a:prstGeom prst="rect">
                <a:avLst/>
              </a:prstGeom>
            </p:spPr>
          </p:pic>
        </p:grpSp>
      </p:grp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32A81E9-8586-4D1A-9D8B-B5129DFBC760}"/>
              </a:ext>
            </a:extLst>
          </p:cNvPr>
          <p:cNvSpPr/>
          <p:nvPr/>
        </p:nvSpPr>
        <p:spPr>
          <a:xfrm>
            <a:off x="6956820" y="4088968"/>
            <a:ext cx="470543" cy="231820"/>
          </a:xfrm>
          <a:prstGeom prst="roundRect">
            <a:avLst/>
          </a:prstGeom>
          <a:solidFill>
            <a:srgbClr val="66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Oui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2044AA63-5D32-49F2-8BB4-2A0B1EFD7612}"/>
              </a:ext>
            </a:extLst>
          </p:cNvPr>
          <p:cNvSpPr/>
          <p:nvPr/>
        </p:nvSpPr>
        <p:spPr>
          <a:xfrm>
            <a:off x="7774402" y="4100357"/>
            <a:ext cx="555938" cy="231820"/>
          </a:xfrm>
          <a:prstGeom prst="round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diapositive 9">
                <a:extLst>
                  <a:ext uri="{FF2B5EF4-FFF2-40B4-BE49-F238E27FC236}">
                    <a16:creationId xmlns:a16="http://schemas.microsoft.com/office/drawing/2014/main" id="{F3174D3D-60CE-421B-9168-0F73E2E4C5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224140"/>
                  </p:ext>
                </p:extLst>
              </p:nvPr>
            </p:nvGraphicFramePr>
            <p:xfrm>
              <a:off x="7036385" y="4056846"/>
              <a:ext cx="356003" cy="294828"/>
            </p:xfrm>
            <a:graphic>
              <a:graphicData uri="http://schemas.microsoft.com/office/powerpoint/2016/slidezoom">
                <pslz:sldZm>
                  <pslz:sldZmObj sldId="337" cId="232085080">
                    <pslz:zmPr id="{E159EDCE-1DA1-4418-8C60-D0B9B1A7387E}" returnToParent="0" imageType="cover" transitionDur="1000">
                      <p166:blipFill xmlns:p166="http://schemas.microsoft.com/office/powerpoint/2016/6/main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6003" cy="29482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diapositive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3174D3D-60CE-421B-9168-0F73E2E4C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6385" y="4056846"/>
                <a:ext cx="356003" cy="29482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75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A7ABAF5-62A4-433E-A1E3-B5D786ED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62</a:t>
            </a:fld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4E6AB52-7327-4EAD-8D98-C089E1C18B0D}"/>
              </a:ext>
            </a:extLst>
          </p:cNvPr>
          <p:cNvGrpSpPr/>
          <p:nvPr/>
        </p:nvGrpSpPr>
        <p:grpSpPr>
          <a:xfrm>
            <a:off x="3947887" y="82180"/>
            <a:ext cx="4296226" cy="6703248"/>
            <a:chOff x="3407327" y="276150"/>
            <a:chExt cx="3817257" cy="6319433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02A1ED96-CA43-4612-8006-3B7E1529383E}"/>
                </a:ext>
              </a:extLst>
            </p:cNvPr>
            <p:cNvGrpSpPr/>
            <p:nvPr/>
          </p:nvGrpSpPr>
          <p:grpSpPr>
            <a:xfrm>
              <a:off x="3407327" y="276150"/>
              <a:ext cx="3817257" cy="6319433"/>
              <a:chOff x="3528836" y="557081"/>
              <a:chExt cx="3817257" cy="6233015"/>
            </a:xfrm>
          </p:grpSpPr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F717FB98-6F32-49BB-97F4-DCD8D39B1048}"/>
                  </a:ext>
                </a:extLst>
              </p:cNvPr>
              <p:cNvSpPr/>
              <p:nvPr/>
            </p:nvSpPr>
            <p:spPr>
              <a:xfrm>
                <a:off x="3528836" y="563468"/>
                <a:ext cx="3817257" cy="6226628"/>
              </a:xfrm>
              <a:prstGeom prst="roundRect">
                <a:avLst>
                  <a:gd name="adj" fmla="val 4042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rgbClr val="9900FF"/>
                </a:solidFill>
              </a:ln>
              <a:effectLst>
                <a:outerShdw blurRad="63500" sx="108000" sy="108000" algn="ctr" rotWithShape="0">
                  <a:schemeClr val="bg1">
                    <a:alpha val="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9" dirty="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C3773BB-8E0A-45D5-AEB5-72A399444633}"/>
                  </a:ext>
                </a:extLst>
              </p:cNvPr>
              <p:cNvSpPr txBox="1"/>
              <p:nvPr/>
            </p:nvSpPr>
            <p:spPr>
              <a:xfrm>
                <a:off x="4346567" y="557081"/>
                <a:ext cx="1185921" cy="314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b="1" dirty="0"/>
                  <a:t>Ajout produit</a:t>
                </a:r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A5E7C8B3-B7BD-457F-BCB2-E6ED7B99FAA1}"/>
                  </a:ext>
                </a:extLst>
              </p:cNvPr>
              <p:cNvSpPr txBox="1"/>
              <p:nvPr/>
            </p:nvSpPr>
            <p:spPr>
              <a:xfrm>
                <a:off x="4343498" y="843834"/>
                <a:ext cx="1625572" cy="257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>
                    <a:latin typeface="-apple-system"/>
                  </a:rPr>
                  <a:t>Liste achats | Ajout achats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61791E3-FBE9-4D4C-A7DF-0BE382CCD74B}"/>
                  </a:ext>
                </a:extLst>
              </p:cNvPr>
              <p:cNvSpPr/>
              <p:nvPr/>
            </p:nvSpPr>
            <p:spPr>
              <a:xfrm>
                <a:off x="3628571" y="1277257"/>
                <a:ext cx="3541486" cy="516619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FFC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19" dirty="0"/>
              </a:p>
            </p:txBody>
          </p: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231FD95F-7479-4888-B068-44A186A6C418}"/>
                  </a:ext>
                </a:extLst>
              </p:cNvPr>
              <p:cNvCxnSpPr/>
              <p:nvPr/>
            </p:nvCxnSpPr>
            <p:spPr>
              <a:xfrm>
                <a:off x="4227385" y="1125916"/>
                <a:ext cx="242016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45DCA80-E1B4-4884-BAE6-317F28E20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971" y="381829"/>
              <a:ext cx="326768" cy="300346"/>
            </a:xfrm>
            <a:prstGeom prst="rect">
              <a:avLst/>
            </a:prstGeom>
          </p:spPr>
        </p:pic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CC5A7E2F-0788-407C-8390-0041AC66DCA0}"/>
                </a:ext>
              </a:extLst>
            </p:cNvPr>
            <p:cNvGrpSpPr/>
            <p:nvPr/>
          </p:nvGrpSpPr>
          <p:grpSpPr>
            <a:xfrm>
              <a:off x="3700400" y="984002"/>
              <a:ext cx="3121315" cy="575309"/>
              <a:chOff x="3714914" y="1332338"/>
              <a:chExt cx="3121315" cy="575309"/>
            </a:xfrm>
          </p:grpSpPr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257E55A0-CCE8-4040-BD2B-F50FD988621B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469959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Date</a:t>
                </a:r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065A76D3-D0C1-4879-AE59-122274B2A83A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01/01/2023</a:t>
                </a: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A296FD85-AFC5-4D8B-AD81-09F674177BA6}"/>
                </a:ext>
              </a:extLst>
            </p:cNvPr>
            <p:cNvGrpSpPr/>
            <p:nvPr/>
          </p:nvGrpSpPr>
          <p:grpSpPr>
            <a:xfrm>
              <a:off x="3700400" y="1652594"/>
              <a:ext cx="3121315" cy="575309"/>
              <a:chOff x="3714914" y="1332338"/>
              <a:chExt cx="3121315" cy="575309"/>
            </a:xfrm>
          </p:grpSpPr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BB824A3D-F65B-47BA-82E8-A74061549C4D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923909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Fournisseur</a:t>
                </a:r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4237B0C2-2846-4E05-94BE-8006836327B7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Select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ED7CC876-61AE-4A1F-B782-0BF3FC4A0378}"/>
                </a:ext>
              </a:extLst>
            </p:cNvPr>
            <p:cNvGrpSpPr/>
            <p:nvPr/>
          </p:nvGrpSpPr>
          <p:grpSpPr>
            <a:xfrm>
              <a:off x="3700400" y="2321186"/>
              <a:ext cx="3121315" cy="575309"/>
              <a:chOff x="3714914" y="1332338"/>
              <a:chExt cx="3121315" cy="575309"/>
            </a:xfrm>
          </p:grpSpPr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30EBBAC-FC6B-454A-AE1A-8932426139F2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710892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Magasin</a:t>
                </a:r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38D9B74-8932-4ACF-955A-115540514F31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Clic To Coorpation (Cosa/camps carrefour)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83C2C073-2374-4079-A72F-2D86F23D5A6B}"/>
                </a:ext>
              </a:extLst>
            </p:cNvPr>
            <p:cNvGrpSpPr/>
            <p:nvPr/>
          </p:nvGrpSpPr>
          <p:grpSpPr>
            <a:xfrm>
              <a:off x="3700400" y="2989778"/>
              <a:ext cx="3121315" cy="575309"/>
              <a:chOff x="3714914" y="1332338"/>
              <a:chExt cx="3121315" cy="575309"/>
            </a:xfrm>
          </p:grpSpPr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5698587-0DC5-4C98-8E19-0E058FB6832F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705594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Produits</a:t>
                </a:r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35935E58-9C87-42A6-9C0F-1F743689E742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bg1"/>
                    </a:solidFill>
                  </a:rPr>
                  <a:t>Samsung Galaxy S9+</a:t>
                </a:r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CB56F0E-7A75-41FB-B6C1-91E9A75C1FB3}"/>
                </a:ext>
              </a:extLst>
            </p:cNvPr>
            <p:cNvGrpSpPr/>
            <p:nvPr/>
          </p:nvGrpSpPr>
          <p:grpSpPr>
            <a:xfrm>
              <a:off x="3700400" y="3658370"/>
              <a:ext cx="3121315" cy="575309"/>
              <a:chOff x="3714914" y="1332338"/>
              <a:chExt cx="3121315" cy="575309"/>
            </a:xfrm>
          </p:grpSpPr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7A31BEC1-D584-42D8-91FB-C29EF9B705B1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737726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Quantité</a:t>
                </a:r>
              </a:p>
            </p:txBody>
          </p:sp>
          <p:sp>
            <p:nvSpPr>
              <p:cNvPr id="19" name="Rectangle : coins arrondis 18">
                <a:extLst>
                  <a:ext uri="{FF2B5EF4-FFF2-40B4-BE49-F238E27FC236}">
                    <a16:creationId xmlns:a16="http://schemas.microsoft.com/office/drawing/2014/main" id="{63894638-6AF8-4309-8130-A680A8AC5C80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Entrer Quantité</a:t>
                </a: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486EA197-F0C0-49D6-A274-1B5237D1106C}"/>
                </a:ext>
              </a:extLst>
            </p:cNvPr>
            <p:cNvGrpSpPr/>
            <p:nvPr/>
          </p:nvGrpSpPr>
          <p:grpSpPr>
            <a:xfrm>
              <a:off x="3700400" y="4326962"/>
              <a:ext cx="3121315" cy="575309"/>
              <a:chOff x="3714914" y="1332338"/>
              <a:chExt cx="3121315" cy="575309"/>
            </a:xfrm>
          </p:grpSpPr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534E048-58C0-41D0-B13E-9832436938AD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478391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Total</a:t>
                </a:r>
              </a:p>
            </p:txBody>
          </p:sp>
          <p:sp>
            <p:nvSpPr>
              <p:cNvPr id="17" name="Rectangle : coins arrondis 16">
                <a:extLst>
                  <a:ext uri="{FF2B5EF4-FFF2-40B4-BE49-F238E27FC236}">
                    <a16:creationId xmlns:a16="http://schemas.microsoft.com/office/drawing/2014/main" id="{37915E32-EF4C-4567-B02A-C666B7BACF21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0 GNF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AEC40B0-AD5D-4B20-8030-A4CF2CA3764E}"/>
                </a:ext>
              </a:extLst>
            </p:cNvPr>
            <p:cNvGrpSpPr/>
            <p:nvPr/>
          </p:nvGrpSpPr>
          <p:grpSpPr>
            <a:xfrm>
              <a:off x="3700400" y="4995554"/>
              <a:ext cx="3121315" cy="1101413"/>
              <a:chOff x="3714914" y="1332338"/>
              <a:chExt cx="3121315" cy="1101413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519BFD7-E13B-461E-B334-2ED5CDB5835E}"/>
                  </a:ext>
                </a:extLst>
              </p:cNvPr>
              <p:cNvSpPr txBox="1"/>
              <p:nvPr/>
            </p:nvSpPr>
            <p:spPr>
              <a:xfrm>
                <a:off x="3714914" y="1332338"/>
                <a:ext cx="1077219" cy="290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1" dirty="0">
                    <a:latin typeface="-apple-system"/>
                  </a:rPr>
                  <a:t>Montant payé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E62345B7-9EB3-4963-803E-8E7D6352FD03}"/>
                  </a:ext>
                </a:extLst>
              </p:cNvPr>
              <p:cNvSpPr/>
              <p:nvPr/>
            </p:nvSpPr>
            <p:spPr>
              <a:xfrm>
                <a:off x="3824711" y="1638074"/>
                <a:ext cx="3011518" cy="269573"/>
              </a:xfrm>
              <a:prstGeom prst="roundRect">
                <a:avLst>
                  <a:gd name="adj" fmla="val 32456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tx1"/>
                    </a:solidFill>
                  </a:rPr>
                  <a:t>0 GNF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30B6EE7B-C0D8-451B-A81D-FE251F35BC6E}"/>
                  </a:ext>
                </a:extLst>
              </p:cNvPr>
              <p:cNvSpPr/>
              <p:nvPr/>
            </p:nvSpPr>
            <p:spPr>
              <a:xfrm>
                <a:off x="5772935" y="2164178"/>
                <a:ext cx="813023" cy="269573"/>
              </a:xfrm>
              <a:prstGeom prst="roundRect">
                <a:avLst>
                  <a:gd name="adj" fmla="val 32456"/>
                </a:avLst>
              </a:prstGeom>
              <a:solidFill>
                <a:srgbClr val="9900FF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019" dirty="0">
                    <a:solidFill>
                      <a:schemeClr val="bg1"/>
                    </a:solidFill>
                  </a:rPr>
                  <a:t>Soumettre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08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BDD45A-6C1C-4A2A-A7A5-D4C87FC4C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63</a:t>
            </a:fld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4C759C74-E2BB-43E2-BC6C-FB5D4307D52E}"/>
              </a:ext>
            </a:extLst>
          </p:cNvPr>
          <p:cNvGrpSpPr/>
          <p:nvPr/>
        </p:nvGrpSpPr>
        <p:grpSpPr>
          <a:xfrm>
            <a:off x="2472747" y="765281"/>
            <a:ext cx="7979818" cy="5549895"/>
            <a:chOff x="2472747" y="765279"/>
            <a:chExt cx="7979818" cy="5549895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8F592F93-91E1-4124-8388-E93ABD456884}"/>
                </a:ext>
              </a:extLst>
            </p:cNvPr>
            <p:cNvSpPr/>
            <p:nvPr/>
          </p:nvSpPr>
          <p:spPr>
            <a:xfrm>
              <a:off x="2472747" y="765279"/>
              <a:ext cx="7979818" cy="5549895"/>
            </a:xfrm>
            <a:custGeom>
              <a:avLst/>
              <a:gdLst>
                <a:gd name="connsiteX0" fmla="*/ 96253 w 7427495"/>
                <a:gd name="connsiteY0" fmla="*/ 1700463 h 5582653"/>
                <a:gd name="connsiteX1" fmla="*/ 336885 w 7427495"/>
                <a:gd name="connsiteY1" fmla="*/ 1155032 h 5582653"/>
                <a:gd name="connsiteX2" fmla="*/ 593558 w 7427495"/>
                <a:gd name="connsiteY2" fmla="*/ 1155032 h 5582653"/>
                <a:gd name="connsiteX3" fmla="*/ 770021 w 7427495"/>
                <a:gd name="connsiteY3" fmla="*/ 1010653 h 5582653"/>
                <a:gd name="connsiteX4" fmla="*/ 898358 w 7427495"/>
                <a:gd name="connsiteY4" fmla="*/ 994611 h 5582653"/>
                <a:gd name="connsiteX5" fmla="*/ 994611 w 7427495"/>
                <a:gd name="connsiteY5" fmla="*/ 1026695 h 5582653"/>
                <a:gd name="connsiteX6" fmla="*/ 1203158 w 7427495"/>
                <a:gd name="connsiteY6" fmla="*/ 946484 h 5582653"/>
                <a:gd name="connsiteX7" fmla="*/ 1347537 w 7427495"/>
                <a:gd name="connsiteY7" fmla="*/ 978569 h 5582653"/>
                <a:gd name="connsiteX8" fmla="*/ 1347537 w 7427495"/>
                <a:gd name="connsiteY8" fmla="*/ 689811 h 5582653"/>
                <a:gd name="connsiteX9" fmla="*/ 1219200 w 7427495"/>
                <a:gd name="connsiteY9" fmla="*/ 561474 h 5582653"/>
                <a:gd name="connsiteX10" fmla="*/ 1090863 w 7427495"/>
                <a:gd name="connsiteY10" fmla="*/ 497305 h 5582653"/>
                <a:gd name="connsiteX11" fmla="*/ 1171074 w 7427495"/>
                <a:gd name="connsiteY11" fmla="*/ 385011 h 5582653"/>
                <a:gd name="connsiteX12" fmla="*/ 1299411 w 7427495"/>
                <a:gd name="connsiteY12" fmla="*/ 385011 h 5582653"/>
                <a:gd name="connsiteX13" fmla="*/ 1379621 w 7427495"/>
                <a:gd name="connsiteY13" fmla="*/ 224590 h 5582653"/>
                <a:gd name="connsiteX14" fmla="*/ 1331495 w 7427495"/>
                <a:gd name="connsiteY14" fmla="*/ 0 h 5582653"/>
                <a:gd name="connsiteX15" fmla="*/ 2021306 w 7427495"/>
                <a:gd name="connsiteY15" fmla="*/ 0 h 5582653"/>
                <a:gd name="connsiteX16" fmla="*/ 2005263 w 7427495"/>
                <a:gd name="connsiteY16" fmla="*/ 160421 h 5582653"/>
                <a:gd name="connsiteX17" fmla="*/ 2117558 w 7427495"/>
                <a:gd name="connsiteY17" fmla="*/ 160421 h 5582653"/>
                <a:gd name="connsiteX18" fmla="*/ 2197769 w 7427495"/>
                <a:gd name="connsiteY18" fmla="*/ 64169 h 5582653"/>
                <a:gd name="connsiteX19" fmla="*/ 2470485 w 7427495"/>
                <a:gd name="connsiteY19" fmla="*/ 240632 h 5582653"/>
                <a:gd name="connsiteX20" fmla="*/ 2614863 w 7427495"/>
                <a:gd name="connsiteY20" fmla="*/ 240632 h 5582653"/>
                <a:gd name="connsiteX21" fmla="*/ 2695074 w 7427495"/>
                <a:gd name="connsiteY21" fmla="*/ 320842 h 5582653"/>
                <a:gd name="connsiteX22" fmla="*/ 2967790 w 7427495"/>
                <a:gd name="connsiteY22" fmla="*/ 240632 h 5582653"/>
                <a:gd name="connsiteX23" fmla="*/ 3144253 w 7427495"/>
                <a:gd name="connsiteY23" fmla="*/ 240632 h 5582653"/>
                <a:gd name="connsiteX24" fmla="*/ 3336758 w 7427495"/>
                <a:gd name="connsiteY24" fmla="*/ 240632 h 5582653"/>
                <a:gd name="connsiteX25" fmla="*/ 3433011 w 7427495"/>
                <a:gd name="connsiteY25" fmla="*/ 240632 h 5582653"/>
                <a:gd name="connsiteX26" fmla="*/ 3593432 w 7427495"/>
                <a:gd name="connsiteY26" fmla="*/ 192505 h 5582653"/>
                <a:gd name="connsiteX27" fmla="*/ 3673642 w 7427495"/>
                <a:gd name="connsiteY27" fmla="*/ 272716 h 5582653"/>
                <a:gd name="connsiteX28" fmla="*/ 3609474 w 7427495"/>
                <a:gd name="connsiteY28" fmla="*/ 417095 h 5582653"/>
                <a:gd name="connsiteX29" fmla="*/ 3834063 w 7427495"/>
                <a:gd name="connsiteY29" fmla="*/ 641684 h 5582653"/>
                <a:gd name="connsiteX30" fmla="*/ 4058653 w 7427495"/>
                <a:gd name="connsiteY30" fmla="*/ 433137 h 5582653"/>
                <a:gd name="connsiteX31" fmla="*/ 4138863 w 7427495"/>
                <a:gd name="connsiteY31" fmla="*/ 433137 h 5582653"/>
                <a:gd name="connsiteX32" fmla="*/ 4411579 w 7427495"/>
                <a:gd name="connsiteY32" fmla="*/ 802105 h 5582653"/>
                <a:gd name="connsiteX33" fmla="*/ 4716379 w 7427495"/>
                <a:gd name="connsiteY33" fmla="*/ 433137 h 5582653"/>
                <a:gd name="connsiteX34" fmla="*/ 5293895 w 7427495"/>
                <a:gd name="connsiteY34" fmla="*/ 609600 h 5582653"/>
                <a:gd name="connsiteX35" fmla="*/ 5374106 w 7427495"/>
                <a:gd name="connsiteY35" fmla="*/ 497305 h 5582653"/>
                <a:gd name="connsiteX36" fmla="*/ 5518485 w 7427495"/>
                <a:gd name="connsiteY36" fmla="*/ 449179 h 5582653"/>
                <a:gd name="connsiteX37" fmla="*/ 5678906 w 7427495"/>
                <a:gd name="connsiteY37" fmla="*/ 401053 h 5582653"/>
                <a:gd name="connsiteX38" fmla="*/ 5743074 w 7427495"/>
                <a:gd name="connsiteY38" fmla="*/ 352926 h 5582653"/>
                <a:gd name="connsiteX39" fmla="*/ 5743074 w 7427495"/>
                <a:gd name="connsiteY39" fmla="*/ 240632 h 5582653"/>
                <a:gd name="connsiteX40" fmla="*/ 5630779 w 7427495"/>
                <a:gd name="connsiteY40" fmla="*/ 128337 h 5582653"/>
                <a:gd name="connsiteX41" fmla="*/ 5919537 w 7427495"/>
                <a:gd name="connsiteY41" fmla="*/ 128337 h 5582653"/>
                <a:gd name="connsiteX42" fmla="*/ 6144127 w 7427495"/>
                <a:gd name="connsiteY42" fmla="*/ 304800 h 5582653"/>
                <a:gd name="connsiteX43" fmla="*/ 6128085 w 7427495"/>
                <a:gd name="connsiteY43" fmla="*/ 433137 h 5582653"/>
                <a:gd name="connsiteX44" fmla="*/ 6256421 w 7427495"/>
                <a:gd name="connsiteY44" fmla="*/ 513348 h 5582653"/>
                <a:gd name="connsiteX45" fmla="*/ 6256421 w 7427495"/>
                <a:gd name="connsiteY45" fmla="*/ 673769 h 5582653"/>
                <a:gd name="connsiteX46" fmla="*/ 6304548 w 7427495"/>
                <a:gd name="connsiteY46" fmla="*/ 737937 h 5582653"/>
                <a:gd name="connsiteX47" fmla="*/ 6240379 w 7427495"/>
                <a:gd name="connsiteY47" fmla="*/ 978569 h 5582653"/>
                <a:gd name="connsiteX48" fmla="*/ 6240379 w 7427495"/>
                <a:gd name="connsiteY48" fmla="*/ 1042737 h 5582653"/>
                <a:gd name="connsiteX49" fmla="*/ 6368716 w 7427495"/>
                <a:gd name="connsiteY49" fmla="*/ 978569 h 5582653"/>
                <a:gd name="connsiteX50" fmla="*/ 6464969 w 7427495"/>
                <a:gd name="connsiteY50" fmla="*/ 1155032 h 5582653"/>
                <a:gd name="connsiteX51" fmla="*/ 6737685 w 7427495"/>
                <a:gd name="connsiteY51" fmla="*/ 1363579 h 5582653"/>
                <a:gd name="connsiteX52" fmla="*/ 6625390 w 7427495"/>
                <a:gd name="connsiteY52" fmla="*/ 1427748 h 5582653"/>
                <a:gd name="connsiteX53" fmla="*/ 6416842 w 7427495"/>
                <a:gd name="connsiteY53" fmla="*/ 1716505 h 5582653"/>
                <a:gd name="connsiteX54" fmla="*/ 6577263 w 7427495"/>
                <a:gd name="connsiteY54" fmla="*/ 1716505 h 5582653"/>
                <a:gd name="connsiteX55" fmla="*/ 6673516 w 7427495"/>
                <a:gd name="connsiteY55" fmla="*/ 1572126 h 5582653"/>
                <a:gd name="connsiteX56" fmla="*/ 6785811 w 7427495"/>
                <a:gd name="connsiteY56" fmla="*/ 1636295 h 5582653"/>
                <a:gd name="connsiteX57" fmla="*/ 6833937 w 7427495"/>
                <a:gd name="connsiteY57" fmla="*/ 1812758 h 5582653"/>
                <a:gd name="connsiteX58" fmla="*/ 6785811 w 7427495"/>
                <a:gd name="connsiteY58" fmla="*/ 1925053 h 5582653"/>
                <a:gd name="connsiteX59" fmla="*/ 6882063 w 7427495"/>
                <a:gd name="connsiteY59" fmla="*/ 2245895 h 5582653"/>
                <a:gd name="connsiteX60" fmla="*/ 6978316 w 7427495"/>
                <a:gd name="connsiteY60" fmla="*/ 2261937 h 5582653"/>
                <a:gd name="connsiteX61" fmla="*/ 7138737 w 7427495"/>
                <a:gd name="connsiteY61" fmla="*/ 2342148 h 5582653"/>
                <a:gd name="connsiteX62" fmla="*/ 7026442 w 7427495"/>
                <a:gd name="connsiteY62" fmla="*/ 2614863 h 5582653"/>
                <a:gd name="connsiteX63" fmla="*/ 6946232 w 7427495"/>
                <a:gd name="connsiteY63" fmla="*/ 2662990 h 5582653"/>
                <a:gd name="connsiteX64" fmla="*/ 6946232 w 7427495"/>
                <a:gd name="connsiteY64" fmla="*/ 3192379 h 5582653"/>
                <a:gd name="connsiteX65" fmla="*/ 7106653 w 7427495"/>
                <a:gd name="connsiteY65" fmla="*/ 3256548 h 5582653"/>
                <a:gd name="connsiteX66" fmla="*/ 7299158 w 7427495"/>
                <a:gd name="connsiteY66" fmla="*/ 3176337 h 5582653"/>
                <a:gd name="connsiteX67" fmla="*/ 7234990 w 7427495"/>
                <a:gd name="connsiteY67" fmla="*/ 3433011 h 5582653"/>
                <a:gd name="connsiteX68" fmla="*/ 7411453 w 7427495"/>
                <a:gd name="connsiteY68" fmla="*/ 3673642 h 5582653"/>
                <a:gd name="connsiteX69" fmla="*/ 7234990 w 7427495"/>
                <a:gd name="connsiteY69" fmla="*/ 3737811 h 5582653"/>
                <a:gd name="connsiteX70" fmla="*/ 7186863 w 7427495"/>
                <a:gd name="connsiteY70" fmla="*/ 3930316 h 5582653"/>
                <a:gd name="connsiteX71" fmla="*/ 7395411 w 7427495"/>
                <a:gd name="connsiteY71" fmla="*/ 4058653 h 5582653"/>
                <a:gd name="connsiteX72" fmla="*/ 7427495 w 7427495"/>
                <a:gd name="connsiteY72" fmla="*/ 4363453 h 5582653"/>
                <a:gd name="connsiteX73" fmla="*/ 7251032 w 7427495"/>
                <a:gd name="connsiteY73" fmla="*/ 4283242 h 5582653"/>
                <a:gd name="connsiteX74" fmla="*/ 7170821 w 7427495"/>
                <a:gd name="connsiteY74" fmla="*/ 4347411 h 5582653"/>
                <a:gd name="connsiteX75" fmla="*/ 7122695 w 7427495"/>
                <a:gd name="connsiteY75" fmla="*/ 4283242 h 5582653"/>
                <a:gd name="connsiteX76" fmla="*/ 6849979 w 7427495"/>
                <a:gd name="connsiteY76" fmla="*/ 4283242 h 5582653"/>
                <a:gd name="connsiteX77" fmla="*/ 6849979 w 7427495"/>
                <a:gd name="connsiteY77" fmla="*/ 4443663 h 5582653"/>
                <a:gd name="connsiteX78" fmla="*/ 6946232 w 7427495"/>
                <a:gd name="connsiteY78" fmla="*/ 4539916 h 5582653"/>
                <a:gd name="connsiteX79" fmla="*/ 7106653 w 7427495"/>
                <a:gd name="connsiteY79" fmla="*/ 4523874 h 5582653"/>
                <a:gd name="connsiteX80" fmla="*/ 7186863 w 7427495"/>
                <a:gd name="connsiteY80" fmla="*/ 4812632 h 5582653"/>
                <a:gd name="connsiteX81" fmla="*/ 7026442 w 7427495"/>
                <a:gd name="connsiteY81" fmla="*/ 4764505 h 5582653"/>
                <a:gd name="connsiteX82" fmla="*/ 6978316 w 7427495"/>
                <a:gd name="connsiteY82" fmla="*/ 4924926 h 5582653"/>
                <a:gd name="connsiteX83" fmla="*/ 7026442 w 7427495"/>
                <a:gd name="connsiteY83" fmla="*/ 4973053 h 5582653"/>
                <a:gd name="connsiteX84" fmla="*/ 6914148 w 7427495"/>
                <a:gd name="connsiteY84" fmla="*/ 5245769 h 5582653"/>
                <a:gd name="connsiteX85" fmla="*/ 6705600 w 7427495"/>
                <a:gd name="connsiteY85" fmla="*/ 5181600 h 5582653"/>
                <a:gd name="connsiteX86" fmla="*/ 6497053 w 7427495"/>
                <a:gd name="connsiteY86" fmla="*/ 5245769 h 5582653"/>
                <a:gd name="connsiteX87" fmla="*/ 6481011 w 7427495"/>
                <a:gd name="connsiteY87" fmla="*/ 5101390 h 5582653"/>
                <a:gd name="connsiteX88" fmla="*/ 6400800 w 7427495"/>
                <a:gd name="connsiteY88" fmla="*/ 5101390 h 5582653"/>
                <a:gd name="connsiteX89" fmla="*/ 6352674 w 7427495"/>
                <a:gd name="connsiteY89" fmla="*/ 5374105 h 5582653"/>
                <a:gd name="connsiteX90" fmla="*/ 6144127 w 7427495"/>
                <a:gd name="connsiteY90" fmla="*/ 5582653 h 5582653"/>
                <a:gd name="connsiteX91" fmla="*/ 5839327 w 7427495"/>
                <a:gd name="connsiteY91" fmla="*/ 5422232 h 5582653"/>
                <a:gd name="connsiteX92" fmla="*/ 5678906 w 7427495"/>
                <a:gd name="connsiteY92" fmla="*/ 5342021 h 5582653"/>
                <a:gd name="connsiteX93" fmla="*/ 5550569 w 7427495"/>
                <a:gd name="connsiteY93" fmla="*/ 5390148 h 5582653"/>
                <a:gd name="connsiteX94" fmla="*/ 5630779 w 7427495"/>
                <a:gd name="connsiteY94" fmla="*/ 4940969 h 5582653"/>
                <a:gd name="connsiteX95" fmla="*/ 5646821 w 7427495"/>
                <a:gd name="connsiteY95" fmla="*/ 4764505 h 5582653"/>
                <a:gd name="connsiteX96" fmla="*/ 5614737 w 7427495"/>
                <a:gd name="connsiteY96" fmla="*/ 4491790 h 5582653"/>
                <a:gd name="connsiteX97" fmla="*/ 5502442 w 7427495"/>
                <a:gd name="connsiteY97" fmla="*/ 4363453 h 5582653"/>
                <a:gd name="connsiteX98" fmla="*/ 5406190 w 7427495"/>
                <a:gd name="connsiteY98" fmla="*/ 4267200 h 5582653"/>
                <a:gd name="connsiteX99" fmla="*/ 5101390 w 7427495"/>
                <a:gd name="connsiteY99" fmla="*/ 4235116 h 5582653"/>
                <a:gd name="connsiteX100" fmla="*/ 4989095 w 7427495"/>
                <a:gd name="connsiteY100" fmla="*/ 4299284 h 5582653"/>
                <a:gd name="connsiteX101" fmla="*/ 4860758 w 7427495"/>
                <a:gd name="connsiteY101" fmla="*/ 4219074 h 5582653"/>
                <a:gd name="connsiteX102" fmla="*/ 4732421 w 7427495"/>
                <a:gd name="connsiteY102" fmla="*/ 4283242 h 5582653"/>
                <a:gd name="connsiteX103" fmla="*/ 4491790 w 7427495"/>
                <a:gd name="connsiteY103" fmla="*/ 4475748 h 5582653"/>
                <a:gd name="connsiteX104" fmla="*/ 4251158 w 7427495"/>
                <a:gd name="connsiteY104" fmla="*/ 4379495 h 5582653"/>
                <a:gd name="connsiteX105" fmla="*/ 4443663 w 7427495"/>
                <a:gd name="connsiteY105" fmla="*/ 4170948 h 5582653"/>
                <a:gd name="connsiteX106" fmla="*/ 4555958 w 7427495"/>
                <a:gd name="connsiteY106" fmla="*/ 4010526 h 5582653"/>
                <a:gd name="connsiteX107" fmla="*/ 4475748 w 7427495"/>
                <a:gd name="connsiteY107" fmla="*/ 3914274 h 5582653"/>
                <a:gd name="connsiteX108" fmla="*/ 4443663 w 7427495"/>
                <a:gd name="connsiteY108" fmla="*/ 3753853 h 5582653"/>
                <a:gd name="connsiteX109" fmla="*/ 4347411 w 7427495"/>
                <a:gd name="connsiteY109" fmla="*/ 3641558 h 5582653"/>
                <a:gd name="connsiteX110" fmla="*/ 4411579 w 7427495"/>
                <a:gd name="connsiteY110" fmla="*/ 3416969 h 5582653"/>
                <a:gd name="connsiteX111" fmla="*/ 4203032 w 7427495"/>
                <a:gd name="connsiteY111" fmla="*/ 3288632 h 5582653"/>
                <a:gd name="connsiteX112" fmla="*/ 4074695 w 7427495"/>
                <a:gd name="connsiteY112" fmla="*/ 3031958 h 5582653"/>
                <a:gd name="connsiteX113" fmla="*/ 3866148 w 7427495"/>
                <a:gd name="connsiteY113" fmla="*/ 2759242 h 5582653"/>
                <a:gd name="connsiteX114" fmla="*/ 3224463 w 7427495"/>
                <a:gd name="connsiteY114" fmla="*/ 2743200 h 5582653"/>
                <a:gd name="connsiteX115" fmla="*/ 2999874 w 7427495"/>
                <a:gd name="connsiteY115" fmla="*/ 2855495 h 5582653"/>
                <a:gd name="connsiteX116" fmla="*/ 2695074 w 7427495"/>
                <a:gd name="connsiteY116" fmla="*/ 2855495 h 5582653"/>
                <a:gd name="connsiteX117" fmla="*/ 2566737 w 7427495"/>
                <a:gd name="connsiteY117" fmla="*/ 2903621 h 5582653"/>
                <a:gd name="connsiteX118" fmla="*/ 2566737 w 7427495"/>
                <a:gd name="connsiteY118" fmla="*/ 3128211 h 5582653"/>
                <a:gd name="connsiteX119" fmla="*/ 2438400 w 7427495"/>
                <a:gd name="connsiteY119" fmla="*/ 3288632 h 5582653"/>
                <a:gd name="connsiteX120" fmla="*/ 2326106 w 7427495"/>
                <a:gd name="connsiteY120" fmla="*/ 3465095 h 5582653"/>
                <a:gd name="connsiteX121" fmla="*/ 2053390 w 7427495"/>
                <a:gd name="connsiteY121" fmla="*/ 3561348 h 5582653"/>
                <a:gd name="connsiteX122" fmla="*/ 1909011 w 7427495"/>
                <a:gd name="connsiteY122" fmla="*/ 3753853 h 5582653"/>
                <a:gd name="connsiteX123" fmla="*/ 1716506 w 7427495"/>
                <a:gd name="connsiteY123" fmla="*/ 3753853 h 5582653"/>
                <a:gd name="connsiteX124" fmla="*/ 1684421 w 7427495"/>
                <a:gd name="connsiteY124" fmla="*/ 3513221 h 5582653"/>
                <a:gd name="connsiteX125" fmla="*/ 1475874 w 7427495"/>
                <a:gd name="connsiteY125" fmla="*/ 3304674 h 5582653"/>
                <a:gd name="connsiteX126" fmla="*/ 1379621 w 7427495"/>
                <a:gd name="connsiteY126" fmla="*/ 3128211 h 5582653"/>
                <a:gd name="connsiteX127" fmla="*/ 1058779 w 7427495"/>
                <a:gd name="connsiteY127" fmla="*/ 2775284 h 5582653"/>
                <a:gd name="connsiteX128" fmla="*/ 689811 w 7427495"/>
                <a:gd name="connsiteY128" fmla="*/ 2614863 h 5582653"/>
                <a:gd name="connsiteX129" fmla="*/ 401053 w 7427495"/>
                <a:gd name="connsiteY129" fmla="*/ 2438400 h 5582653"/>
                <a:gd name="connsiteX130" fmla="*/ 401053 w 7427495"/>
                <a:gd name="connsiteY130" fmla="*/ 2229853 h 5582653"/>
                <a:gd name="connsiteX131" fmla="*/ 272716 w 7427495"/>
                <a:gd name="connsiteY131" fmla="*/ 1989221 h 5582653"/>
                <a:gd name="connsiteX132" fmla="*/ 0 w 7427495"/>
                <a:gd name="connsiteY132" fmla="*/ 1973179 h 5582653"/>
                <a:gd name="connsiteX133" fmla="*/ 96253 w 7427495"/>
                <a:gd name="connsiteY133" fmla="*/ 1700463 h 55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7427495" h="5582653">
                  <a:moveTo>
                    <a:pt x="96253" y="1700463"/>
                  </a:moveTo>
                  <a:lnTo>
                    <a:pt x="336885" y="1155032"/>
                  </a:lnTo>
                  <a:lnTo>
                    <a:pt x="593558" y="1155032"/>
                  </a:lnTo>
                  <a:lnTo>
                    <a:pt x="770021" y="1010653"/>
                  </a:lnTo>
                  <a:lnTo>
                    <a:pt x="898358" y="994611"/>
                  </a:lnTo>
                  <a:lnTo>
                    <a:pt x="994611" y="1026695"/>
                  </a:lnTo>
                  <a:lnTo>
                    <a:pt x="1203158" y="946484"/>
                  </a:lnTo>
                  <a:lnTo>
                    <a:pt x="1347537" y="978569"/>
                  </a:lnTo>
                  <a:lnTo>
                    <a:pt x="1347537" y="689811"/>
                  </a:lnTo>
                  <a:lnTo>
                    <a:pt x="1219200" y="561474"/>
                  </a:lnTo>
                  <a:lnTo>
                    <a:pt x="1090863" y="497305"/>
                  </a:lnTo>
                  <a:lnTo>
                    <a:pt x="1171074" y="385011"/>
                  </a:lnTo>
                  <a:lnTo>
                    <a:pt x="1299411" y="385011"/>
                  </a:lnTo>
                  <a:lnTo>
                    <a:pt x="1379621" y="224590"/>
                  </a:lnTo>
                  <a:lnTo>
                    <a:pt x="1331495" y="0"/>
                  </a:lnTo>
                  <a:lnTo>
                    <a:pt x="2021306" y="0"/>
                  </a:lnTo>
                  <a:lnTo>
                    <a:pt x="2005263" y="160421"/>
                  </a:lnTo>
                  <a:lnTo>
                    <a:pt x="2117558" y="160421"/>
                  </a:lnTo>
                  <a:lnTo>
                    <a:pt x="2197769" y="64169"/>
                  </a:lnTo>
                  <a:lnTo>
                    <a:pt x="2470485" y="240632"/>
                  </a:lnTo>
                  <a:lnTo>
                    <a:pt x="2614863" y="240632"/>
                  </a:lnTo>
                  <a:lnTo>
                    <a:pt x="2695074" y="320842"/>
                  </a:lnTo>
                  <a:lnTo>
                    <a:pt x="2967790" y="240632"/>
                  </a:lnTo>
                  <a:lnTo>
                    <a:pt x="3144253" y="240632"/>
                  </a:lnTo>
                  <a:lnTo>
                    <a:pt x="3336758" y="240632"/>
                  </a:lnTo>
                  <a:lnTo>
                    <a:pt x="3433011" y="240632"/>
                  </a:lnTo>
                  <a:lnTo>
                    <a:pt x="3593432" y="192505"/>
                  </a:lnTo>
                  <a:lnTo>
                    <a:pt x="3673642" y="272716"/>
                  </a:lnTo>
                  <a:lnTo>
                    <a:pt x="3609474" y="417095"/>
                  </a:lnTo>
                  <a:lnTo>
                    <a:pt x="3834063" y="641684"/>
                  </a:lnTo>
                  <a:lnTo>
                    <a:pt x="4058653" y="433137"/>
                  </a:lnTo>
                  <a:lnTo>
                    <a:pt x="4138863" y="433137"/>
                  </a:lnTo>
                  <a:lnTo>
                    <a:pt x="4411579" y="802105"/>
                  </a:lnTo>
                  <a:lnTo>
                    <a:pt x="4716379" y="433137"/>
                  </a:lnTo>
                  <a:lnTo>
                    <a:pt x="5293895" y="609600"/>
                  </a:lnTo>
                  <a:lnTo>
                    <a:pt x="5374106" y="497305"/>
                  </a:lnTo>
                  <a:lnTo>
                    <a:pt x="5518485" y="449179"/>
                  </a:lnTo>
                  <a:lnTo>
                    <a:pt x="5678906" y="401053"/>
                  </a:lnTo>
                  <a:lnTo>
                    <a:pt x="5743074" y="352926"/>
                  </a:lnTo>
                  <a:lnTo>
                    <a:pt x="5743074" y="240632"/>
                  </a:lnTo>
                  <a:lnTo>
                    <a:pt x="5630779" y="128337"/>
                  </a:lnTo>
                  <a:lnTo>
                    <a:pt x="5919537" y="128337"/>
                  </a:lnTo>
                  <a:lnTo>
                    <a:pt x="6144127" y="304800"/>
                  </a:lnTo>
                  <a:lnTo>
                    <a:pt x="6128085" y="433137"/>
                  </a:lnTo>
                  <a:lnTo>
                    <a:pt x="6256421" y="513348"/>
                  </a:lnTo>
                  <a:lnTo>
                    <a:pt x="6256421" y="673769"/>
                  </a:lnTo>
                  <a:lnTo>
                    <a:pt x="6304548" y="737937"/>
                  </a:lnTo>
                  <a:lnTo>
                    <a:pt x="6240379" y="978569"/>
                  </a:lnTo>
                  <a:lnTo>
                    <a:pt x="6240379" y="1042737"/>
                  </a:lnTo>
                  <a:lnTo>
                    <a:pt x="6368716" y="978569"/>
                  </a:lnTo>
                  <a:lnTo>
                    <a:pt x="6464969" y="1155032"/>
                  </a:lnTo>
                  <a:lnTo>
                    <a:pt x="6737685" y="1363579"/>
                  </a:lnTo>
                  <a:lnTo>
                    <a:pt x="6625390" y="1427748"/>
                  </a:lnTo>
                  <a:lnTo>
                    <a:pt x="6416842" y="1716505"/>
                  </a:lnTo>
                  <a:lnTo>
                    <a:pt x="6577263" y="1716505"/>
                  </a:lnTo>
                  <a:lnTo>
                    <a:pt x="6673516" y="1572126"/>
                  </a:lnTo>
                  <a:lnTo>
                    <a:pt x="6785811" y="1636295"/>
                  </a:lnTo>
                  <a:lnTo>
                    <a:pt x="6833937" y="1812758"/>
                  </a:lnTo>
                  <a:lnTo>
                    <a:pt x="6785811" y="1925053"/>
                  </a:lnTo>
                  <a:lnTo>
                    <a:pt x="6882063" y="2245895"/>
                  </a:lnTo>
                  <a:lnTo>
                    <a:pt x="6978316" y="2261937"/>
                  </a:lnTo>
                  <a:lnTo>
                    <a:pt x="7138737" y="2342148"/>
                  </a:lnTo>
                  <a:lnTo>
                    <a:pt x="7026442" y="2614863"/>
                  </a:lnTo>
                  <a:lnTo>
                    <a:pt x="6946232" y="2662990"/>
                  </a:lnTo>
                  <a:lnTo>
                    <a:pt x="6946232" y="3192379"/>
                  </a:lnTo>
                  <a:lnTo>
                    <a:pt x="7106653" y="3256548"/>
                  </a:lnTo>
                  <a:lnTo>
                    <a:pt x="7299158" y="3176337"/>
                  </a:lnTo>
                  <a:lnTo>
                    <a:pt x="7234990" y="3433011"/>
                  </a:lnTo>
                  <a:lnTo>
                    <a:pt x="7411453" y="3673642"/>
                  </a:lnTo>
                  <a:lnTo>
                    <a:pt x="7234990" y="3737811"/>
                  </a:lnTo>
                  <a:lnTo>
                    <a:pt x="7186863" y="3930316"/>
                  </a:lnTo>
                  <a:lnTo>
                    <a:pt x="7395411" y="4058653"/>
                  </a:lnTo>
                  <a:lnTo>
                    <a:pt x="7427495" y="4363453"/>
                  </a:lnTo>
                  <a:lnTo>
                    <a:pt x="7251032" y="4283242"/>
                  </a:lnTo>
                  <a:lnTo>
                    <a:pt x="7170821" y="4347411"/>
                  </a:lnTo>
                  <a:lnTo>
                    <a:pt x="7122695" y="4283242"/>
                  </a:lnTo>
                  <a:lnTo>
                    <a:pt x="6849979" y="4283242"/>
                  </a:lnTo>
                  <a:lnTo>
                    <a:pt x="6849979" y="4443663"/>
                  </a:lnTo>
                  <a:lnTo>
                    <a:pt x="6946232" y="4539916"/>
                  </a:lnTo>
                  <a:lnTo>
                    <a:pt x="7106653" y="4523874"/>
                  </a:lnTo>
                  <a:lnTo>
                    <a:pt x="7186863" y="4812632"/>
                  </a:lnTo>
                  <a:lnTo>
                    <a:pt x="7026442" y="4764505"/>
                  </a:lnTo>
                  <a:lnTo>
                    <a:pt x="6978316" y="4924926"/>
                  </a:lnTo>
                  <a:lnTo>
                    <a:pt x="7026442" y="4973053"/>
                  </a:lnTo>
                  <a:lnTo>
                    <a:pt x="6914148" y="5245769"/>
                  </a:lnTo>
                  <a:lnTo>
                    <a:pt x="6705600" y="5181600"/>
                  </a:lnTo>
                  <a:lnTo>
                    <a:pt x="6497053" y="5245769"/>
                  </a:lnTo>
                  <a:lnTo>
                    <a:pt x="6481011" y="5101390"/>
                  </a:lnTo>
                  <a:lnTo>
                    <a:pt x="6400800" y="5101390"/>
                  </a:lnTo>
                  <a:lnTo>
                    <a:pt x="6352674" y="5374105"/>
                  </a:lnTo>
                  <a:lnTo>
                    <a:pt x="6144127" y="5582653"/>
                  </a:lnTo>
                  <a:lnTo>
                    <a:pt x="5839327" y="5422232"/>
                  </a:lnTo>
                  <a:lnTo>
                    <a:pt x="5678906" y="5342021"/>
                  </a:lnTo>
                  <a:lnTo>
                    <a:pt x="5550569" y="5390148"/>
                  </a:lnTo>
                  <a:lnTo>
                    <a:pt x="5630779" y="4940969"/>
                  </a:lnTo>
                  <a:lnTo>
                    <a:pt x="5646821" y="4764505"/>
                  </a:lnTo>
                  <a:lnTo>
                    <a:pt x="5614737" y="4491790"/>
                  </a:lnTo>
                  <a:lnTo>
                    <a:pt x="5502442" y="4363453"/>
                  </a:lnTo>
                  <a:lnTo>
                    <a:pt x="5406190" y="4267200"/>
                  </a:lnTo>
                  <a:lnTo>
                    <a:pt x="5101390" y="4235116"/>
                  </a:lnTo>
                  <a:lnTo>
                    <a:pt x="4989095" y="4299284"/>
                  </a:lnTo>
                  <a:lnTo>
                    <a:pt x="4860758" y="4219074"/>
                  </a:lnTo>
                  <a:lnTo>
                    <a:pt x="4732421" y="4283242"/>
                  </a:lnTo>
                  <a:lnTo>
                    <a:pt x="4491790" y="4475748"/>
                  </a:lnTo>
                  <a:lnTo>
                    <a:pt x="4251158" y="4379495"/>
                  </a:lnTo>
                  <a:lnTo>
                    <a:pt x="4443663" y="4170948"/>
                  </a:lnTo>
                  <a:lnTo>
                    <a:pt x="4555958" y="4010526"/>
                  </a:lnTo>
                  <a:lnTo>
                    <a:pt x="4475748" y="3914274"/>
                  </a:lnTo>
                  <a:lnTo>
                    <a:pt x="4443663" y="3753853"/>
                  </a:lnTo>
                  <a:lnTo>
                    <a:pt x="4347411" y="3641558"/>
                  </a:lnTo>
                  <a:lnTo>
                    <a:pt x="4411579" y="3416969"/>
                  </a:lnTo>
                  <a:lnTo>
                    <a:pt x="4203032" y="3288632"/>
                  </a:lnTo>
                  <a:lnTo>
                    <a:pt x="4074695" y="3031958"/>
                  </a:lnTo>
                  <a:lnTo>
                    <a:pt x="3866148" y="2759242"/>
                  </a:lnTo>
                  <a:lnTo>
                    <a:pt x="3224463" y="2743200"/>
                  </a:lnTo>
                  <a:lnTo>
                    <a:pt x="2999874" y="2855495"/>
                  </a:lnTo>
                  <a:lnTo>
                    <a:pt x="2695074" y="2855495"/>
                  </a:lnTo>
                  <a:lnTo>
                    <a:pt x="2566737" y="2903621"/>
                  </a:lnTo>
                  <a:lnTo>
                    <a:pt x="2566737" y="3128211"/>
                  </a:lnTo>
                  <a:lnTo>
                    <a:pt x="2438400" y="3288632"/>
                  </a:lnTo>
                  <a:lnTo>
                    <a:pt x="2326106" y="3465095"/>
                  </a:lnTo>
                  <a:lnTo>
                    <a:pt x="2053390" y="3561348"/>
                  </a:lnTo>
                  <a:lnTo>
                    <a:pt x="1909011" y="3753853"/>
                  </a:lnTo>
                  <a:lnTo>
                    <a:pt x="1716506" y="3753853"/>
                  </a:lnTo>
                  <a:lnTo>
                    <a:pt x="1684421" y="3513221"/>
                  </a:lnTo>
                  <a:lnTo>
                    <a:pt x="1475874" y="3304674"/>
                  </a:lnTo>
                  <a:lnTo>
                    <a:pt x="1379621" y="3128211"/>
                  </a:lnTo>
                  <a:lnTo>
                    <a:pt x="1058779" y="2775284"/>
                  </a:lnTo>
                  <a:lnTo>
                    <a:pt x="689811" y="2614863"/>
                  </a:lnTo>
                  <a:lnTo>
                    <a:pt x="401053" y="2438400"/>
                  </a:lnTo>
                  <a:lnTo>
                    <a:pt x="401053" y="2229853"/>
                  </a:lnTo>
                  <a:lnTo>
                    <a:pt x="272716" y="1989221"/>
                  </a:lnTo>
                  <a:lnTo>
                    <a:pt x="0" y="1973179"/>
                  </a:lnTo>
                  <a:lnTo>
                    <a:pt x="96253" y="170046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70AF179-05B6-46CC-B321-35BE22ABF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565" y="3653956"/>
              <a:ext cx="402890" cy="402890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D082A87A-7FB3-40DA-8698-5E35C67D6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4574" y="3256860"/>
              <a:ext cx="402890" cy="40289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C286E899-2286-4B0F-90AA-A5A2C9C62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976" y="2769613"/>
              <a:ext cx="402890" cy="402890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23FF6FA1-C11D-490B-87B8-3B04D4676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017" y="2286654"/>
              <a:ext cx="402890" cy="402890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3190F32C-164C-4B26-98A2-9FC17E07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020" y="2286653"/>
              <a:ext cx="402890" cy="402890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AFC1A62A-4C47-4A6A-B8D4-76044FE6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9773" y="3011092"/>
              <a:ext cx="402890" cy="402890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65E0B6CA-3926-4D35-A0D0-CB3C660AC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5996" y="2579649"/>
              <a:ext cx="402890" cy="402890"/>
            </a:xfrm>
            <a:prstGeom prst="rect">
              <a:avLst/>
            </a:prstGeom>
          </p:spPr>
        </p:pic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9024ED69-0B09-45B8-AA68-2A02966DA86F}"/>
              </a:ext>
            </a:extLst>
          </p:cNvPr>
          <p:cNvGrpSpPr/>
          <p:nvPr/>
        </p:nvGrpSpPr>
        <p:grpSpPr>
          <a:xfrm>
            <a:off x="3240294" y="2031643"/>
            <a:ext cx="5737173" cy="2794717"/>
            <a:chOff x="4523875" y="2181727"/>
            <a:chExt cx="4809760" cy="2233706"/>
          </a:xfrm>
        </p:grpSpPr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431BBA13-9CC0-4E91-B2C5-76CD4E02167B}"/>
                </a:ext>
              </a:extLst>
            </p:cNvPr>
            <p:cNvGrpSpPr/>
            <p:nvPr/>
          </p:nvGrpSpPr>
          <p:grpSpPr>
            <a:xfrm>
              <a:off x="4523875" y="2181727"/>
              <a:ext cx="4809760" cy="2233706"/>
              <a:chOff x="4523875" y="2181727"/>
              <a:chExt cx="4809760" cy="2233706"/>
            </a:xfrm>
          </p:grpSpPr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4140D46A-C7E5-4900-AA2B-48299ECB4B03}"/>
                  </a:ext>
                </a:extLst>
              </p:cNvPr>
              <p:cNvSpPr/>
              <p:nvPr/>
            </p:nvSpPr>
            <p:spPr>
              <a:xfrm>
                <a:off x="4523875" y="2181727"/>
                <a:ext cx="4809760" cy="2233706"/>
              </a:xfrm>
              <a:prstGeom prst="roundRect">
                <a:avLst>
                  <a:gd name="adj" fmla="val 16157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4A08AE29-A9B9-4714-A189-C88BEBD91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128456" y="2925571"/>
                <a:ext cx="337763" cy="322014"/>
              </a:xfrm>
              <a:prstGeom prst="rect">
                <a:avLst/>
              </a:prstGeom>
            </p:spPr>
          </p:pic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8556537A-188C-47BE-B78C-13A3877D2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745095" y="2312126"/>
                <a:ext cx="437347" cy="416955"/>
              </a:xfrm>
              <a:prstGeom prst="rect">
                <a:avLst/>
              </a:prstGeom>
            </p:spPr>
          </p:pic>
        </p:grp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EDA3F00C-B90A-429D-AB38-D92D98765532}"/>
                </a:ext>
              </a:extLst>
            </p:cNvPr>
            <p:cNvSpPr txBox="1"/>
            <p:nvPr/>
          </p:nvSpPr>
          <p:spPr>
            <a:xfrm>
              <a:off x="5053813" y="2960094"/>
              <a:ext cx="3763772" cy="983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        Bonjour Mer </a:t>
              </a:r>
              <a:r>
                <a:rPr lang="fr-FR" b="1" dirty="0">
                  <a:solidFill>
                    <a:schemeClr val="bg1"/>
                  </a:solidFill>
                </a:rPr>
                <a:t>Alpha amadou Diallo</a:t>
              </a:r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</a:p>
            <a:p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Vous venez tout juste de recevoir les détails</a:t>
              </a:r>
            </a:p>
            <a:p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 de votre achats dans la boutique CTC, cliquez</a:t>
              </a:r>
            </a:p>
            <a:p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sur </a:t>
              </a:r>
              <a:r>
                <a:rPr lang="fr-FR" sz="2000" b="1" u="sng" dirty="0">
                  <a:solidFill>
                    <a:srgbClr val="3399FF"/>
                  </a:solidFill>
                </a:rPr>
                <a:t>Ouvrir</a:t>
              </a:r>
              <a:r>
                <a:rPr lang="fr-FR" sz="2000" b="1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fr-FR" dirty="0">
                  <a:solidFill>
                    <a:schemeClr val="bg1">
                      <a:lumMod val="75000"/>
                    </a:schemeClr>
                  </a:solidFill>
                </a:rPr>
                <a:t>pour en savoir plus.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EE10BFCF-065B-4AB7-9E7A-4BDB470ED590}"/>
                </a:ext>
              </a:extLst>
            </p:cNvPr>
            <p:cNvSpPr txBox="1"/>
            <p:nvPr/>
          </p:nvSpPr>
          <p:spPr>
            <a:xfrm>
              <a:off x="5355144" y="2347619"/>
              <a:ext cx="1616524" cy="368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>
                  <a:solidFill>
                    <a:schemeClr val="bg2">
                      <a:lumMod val="90000"/>
                    </a:schemeClr>
                  </a:solidFill>
                </a:rPr>
                <a:t>Alerte vente !</a:t>
              </a: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diapositive 6">
                <a:extLst>
                  <a:ext uri="{FF2B5EF4-FFF2-40B4-BE49-F238E27FC236}">
                    <a16:creationId xmlns:a16="http://schemas.microsoft.com/office/drawing/2014/main" id="{2B92D6A4-5A56-48BB-BFE4-220BC948DF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93280562"/>
                  </p:ext>
                </p:extLst>
              </p:nvPr>
            </p:nvGraphicFramePr>
            <p:xfrm>
              <a:off x="4318832" y="3878795"/>
              <a:ext cx="897267" cy="505105"/>
            </p:xfrm>
            <a:graphic>
              <a:graphicData uri="http://schemas.microsoft.com/office/powerpoint/2016/slidezoom">
                <pslz:sldZm>
                  <pslz:sldZmObj sldId="336" cId="1573808099">
                    <pslz:zmPr id="{D84348F9-CA41-4AA2-894D-26C8C4B60926}" returnToParent="0" imageType="cover" transitionDur="1000">
                      <p166:blipFill xmlns:p166="http://schemas.microsoft.com/office/powerpoint/2016/6/main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97267" cy="50510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diapositiv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B92D6A4-5A56-48BB-BFE4-220BC948DF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832" y="3878795"/>
                <a:ext cx="897267" cy="50510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7516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7DBF46-B298-4334-9D5C-99C2E2491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64</a:t>
            </a:fld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87673EF-2324-4FF8-B129-77AA5A4FE9BE}"/>
              </a:ext>
            </a:extLst>
          </p:cNvPr>
          <p:cNvGrpSpPr/>
          <p:nvPr/>
        </p:nvGrpSpPr>
        <p:grpSpPr>
          <a:xfrm>
            <a:off x="18660" y="360608"/>
            <a:ext cx="12173368" cy="6098378"/>
            <a:chOff x="482299" y="1321842"/>
            <a:chExt cx="12173368" cy="609837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25951BAA-0FF6-4932-8487-833E526A2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99" y="1321842"/>
              <a:ext cx="12173368" cy="609837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FF1B614-9A39-401F-B726-86222C4DC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2299" y="1433311"/>
              <a:ext cx="433189" cy="37792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73808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65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0" y="2568694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Demonstration</a:t>
            </a:r>
            <a:endParaRPr lang="lt-LT" sz="88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9013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D91E2ED-9747-90A0-C241-4E493EDAA030}"/>
              </a:ext>
            </a:extLst>
          </p:cNvPr>
          <p:cNvSpPr/>
          <p:nvPr/>
        </p:nvSpPr>
        <p:spPr>
          <a:xfrm>
            <a:off x="3316744" y="417462"/>
            <a:ext cx="5558513" cy="5238995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BEF72AA-B304-967E-D459-8E846AAEFD4C}"/>
              </a:ext>
            </a:extLst>
          </p:cNvPr>
          <p:cNvSpPr/>
          <p:nvPr/>
        </p:nvSpPr>
        <p:spPr>
          <a:xfrm>
            <a:off x="4404053" y="5762729"/>
            <a:ext cx="3383894" cy="1019670"/>
          </a:xfrm>
          <a:prstGeom prst="roundRect">
            <a:avLst>
              <a:gd name="adj" fmla="val 7866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>
                <a:solidFill>
                  <a:schemeClr val="accent1"/>
                </a:solidFill>
                <a:latin typeface="Arial Narrow" panose="020B0606020202030204" pitchFamily="34" charset="0"/>
              </a:rPr>
              <a:t>ctcsale.gigatechnologie.com</a:t>
            </a:r>
          </a:p>
          <a:p>
            <a:r>
              <a:rPr lang="fr-F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Email : demo@ctc.com</a:t>
            </a:r>
          </a:p>
          <a:p>
            <a:r>
              <a:rPr lang="fr-FR" sz="2400" dirty="0">
                <a:solidFill>
                  <a:schemeClr val="tx1"/>
                </a:solidFill>
                <a:latin typeface="Arial Narrow" panose="020B0606020202030204" pitchFamily="34" charset="0"/>
              </a:rPr>
              <a:t>Password: 123456</a:t>
            </a:r>
            <a:endParaRPr lang="en-US" sz="24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3435362" y="-106272"/>
            <a:ext cx="5321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Demonstration</a:t>
            </a:r>
            <a:endParaRPr lang="lt-LT" sz="3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92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67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78DCFC-CD7D-AAB2-D6A6-FB4EEAA6F4BF}"/>
              </a:ext>
            </a:extLst>
          </p:cNvPr>
          <p:cNvSpPr/>
          <p:nvPr/>
        </p:nvSpPr>
        <p:spPr>
          <a:xfrm>
            <a:off x="18660" y="0"/>
            <a:ext cx="12192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E9F4E5A-113A-4DC4-35F9-28EA8CF60E7A}"/>
              </a:ext>
            </a:extLst>
          </p:cNvPr>
          <p:cNvSpPr txBox="1"/>
          <p:nvPr/>
        </p:nvSpPr>
        <p:spPr>
          <a:xfrm>
            <a:off x="818147" y="2568694"/>
            <a:ext cx="10109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anose="00000700000000000000" pitchFamily="2" charset="0"/>
              </a:rPr>
              <a:t>Je vous remercie !</a:t>
            </a:r>
            <a:endParaRPr lang="lt-LT" sz="72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6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AB0902C-3D7C-3A8D-8293-820DD984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05" y="26126"/>
            <a:ext cx="9370423" cy="68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8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A3A7A5-B984-D7E4-55E9-3E94E4BE9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83"/>
            <a:ext cx="12173340" cy="69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8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A2DAEAA-5C6D-4C2A-98E4-3A3CA739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4BBCC-EA5B-4A7E-8C0A-AC47B4F5C809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E3566D7-CC70-F2E7-3045-495AE1AFB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" y="1"/>
            <a:ext cx="12154679" cy="68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79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15131</TotalTime>
  <Words>978</Words>
  <Application>Microsoft Office PowerPoint</Application>
  <PresentationFormat>Grand écran</PresentationFormat>
  <Paragraphs>292</Paragraphs>
  <Slides>67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8" baseType="lpstr">
      <vt:lpstr>-apple-system</vt:lpstr>
      <vt:lpstr>Arial</vt:lpstr>
      <vt:lpstr>Arial Narrow</vt:lpstr>
      <vt:lpstr>Calibri</vt:lpstr>
      <vt:lpstr>Calibri Light</vt:lpstr>
      <vt:lpstr>Montserrat</vt:lpstr>
      <vt:lpstr>Montserrat SemiBold</vt:lpstr>
      <vt:lpstr>Times New Roman</vt:lpstr>
      <vt:lpstr>Wingdings</vt:lpstr>
      <vt:lpstr>Thème Office</vt:lpstr>
      <vt:lpstr>Visio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Alpha</dc:creator>
  <cp:lastModifiedBy>ALPHA AMADOU DIALLO</cp:lastModifiedBy>
  <cp:revision>498</cp:revision>
  <dcterms:created xsi:type="dcterms:W3CDTF">2022-08-30T15:10:02Z</dcterms:created>
  <dcterms:modified xsi:type="dcterms:W3CDTF">2023-03-12T10:51:36Z</dcterms:modified>
</cp:coreProperties>
</file>